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6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7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5" r:id="rId1"/>
    <p:sldMasterId id="2147483769" r:id="rId2"/>
    <p:sldMasterId id="2147483658" r:id="rId3"/>
    <p:sldMasterId id="2147483759" r:id="rId4"/>
    <p:sldMasterId id="2147483762" r:id="rId5"/>
    <p:sldMasterId id="2147483661" r:id="rId6"/>
    <p:sldMasterId id="2147483662" r:id="rId7"/>
    <p:sldMasterId id="2147483743" r:id="rId8"/>
  </p:sldMasterIdLst>
  <p:notesMasterIdLst>
    <p:notesMasterId r:id="rId21"/>
  </p:notesMasterIdLst>
  <p:handoutMasterIdLst>
    <p:handoutMasterId r:id="rId22"/>
  </p:handoutMasterIdLst>
  <p:sldIdLst>
    <p:sldId id="256" r:id="rId9"/>
    <p:sldId id="295" r:id="rId10"/>
    <p:sldId id="296" r:id="rId11"/>
    <p:sldId id="286" r:id="rId12"/>
    <p:sldId id="287" r:id="rId13"/>
    <p:sldId id="288" r:id="rId14"/>
    <p:sldId id="290" r:id="rId15"/>
    <p:sldId id="291" r:id="rId16"/>
    <p:sldId id="292" r:id="rId17"/>
    <p:sldId id="293" r:id="rId18"/>
    <p:sldId id="294" r:id="rId19"/>
    <p:sldId id="280" r:id="rId20"/>
  </p:sldIdLst>
  <p:sldSz cx="9144000" cy="6858000" type="screen4x3"/>
  <p:notesSz cx="6724650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89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orient="horz" pos="825">
          <p15:clr>
            <a:srgbClr val="A4A3A4"/>
          </p15:clr>
        </p15:guide>
        <p15:guide id="4" orient="horz" pos="591">
          <p15:clr>
            <a:srgbClr val="A4A3A4"/>
          </p15:clr>
        </p15:guide>
        <p15:guide id="5" orient="horz" pos="1752">
          <p15:clr>
            <a:srgbClr val="A4A3A4"/>
          </p15:clr>
        </p15:guide>
        <p15:guide id="6" orient="horz" pos="2818">
          <p15:clr>
            <a:srgbClr val="A4A3A4"/>
          </p15:clr>
        </p15:guide>
        <p15:guide id="7" orient="horz" pos="2959">
          <p15:clr>
            <a:srgbClr val="A4A3A4"/>
          </p15:clr>
        </p15:guide>
        <p15:guide id="8" orient="horz" pos="1612">
          <p15:clr>
            <a:srgbClr val="A4A3A4"/>
          </p15:clr>
        </p15:guide>
        <p15:guide id="9" pos="141">
          <p15:clr>
            <a:srgbClr val="A4A3A4"/>
          </p15:clr>
        </p15:guide>
        <p15:guide id="10" pos="3747">
          <p15:clr>
            <a:srgbClr val="A4A3A4"/>
          </p15:clr>
        </p15:guide>
        <p15:guide id="11" pos="5620">
          <p15:clr>
            <a:srgbClr val="A4A3A4"/>
          </p15:clr>
        </p15:guide>
        <p15:guide id="12" pos="1873">
          <p15:clr>
            <a:srgbClr val="A4A3A4"/>
          </p15:clr>
        </p15:guide>
        <p15:guide id="13" pos="2014">
          <p15:clr>
            <a:srgbClr val="A4A3A4"/>
          </p15:clr>
        </p15:guide>
        <p15:guide id="14" pos="3885">
          <p15:clr>
            <a:srgbClr val="A4A3A4"/>
          </p15:clr>
        </p15:guide>
        <p15:guide id="15" pos="1338">
          <p15:clr>
            <a:srgbClr val="A4A3A4"/>
          </p15:clr>
        </p15:guide>
        <p15:guide id="16" pos="105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9C2"/>
    <a:srgbClr val="003366"/>
    <a:srgbClr val="0066CC"/>
    <a:srgbClr val="0033CC"/>
    <a:srgbClr val="0000FF"/>
    <a:srgbClr val="3366FF"/>
    <a:srgbClr val="0099FF"/>
    <a:srgbClr val="0066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1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-1332" y="-42"/>
      </p:cViewPr>
      <p:guideLst>
        <p:guide orient="horz" pos="1893"/>
        <p:guide orient="horz" pos="3884"/>
        <p:guide orient="horz" pos="825"/>
        <p:guide orient="horz" pos="591"/>
        <p:guide orient="horz" pos="1752"/>
        <p:guide orient="horz" pos="2818"/>
        <p:guide orient="horz" pos="2959"/>
        <p:guide orient="horz" pos="1612"/>
        <p:guide pos="141"/>
        <p:guide pos="3747"/>
        <p:guide pos="5620"/>
        <p:guide pos="1873"/>
        <p:guide pos="2014"/>
        <p:guide pos="3885"/>
        <p:guide pos="1338"/>
        <p:guide pos="10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3" d="100"/>
          <a:sy n="73" d="100"/>
        </p:scale>
        <p:origin x="-3318" y="-108"/>
      </p:cViewPr>
      <p:guideLst>
        <p:guide orient="horz" pos="3110"/>
        <p:guide pos="2119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presProps" Target="pres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14216" cy="494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92" tIns="44947" rIns="89892" bIns="44947" numCol="1" anchor="t" anchorCtr="0" compatLnSpc="1">
            <a:prstTxWarp prst="textNoShape">
              <a:avLst/>
            </a:prstTxWarp>
          </a:bodyPr>
          <a:lstStyle>
            <a:lvl1pPr defTabSz="896762">
              <a:defRPr sz="11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8932" y="3"/>
            <a:ext cx="2914216" cy="494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92" tIns="44947" rIns="89892" bIns="44947" numCol="1" anchor="t" anchorCtr="0" compatLnSpc="1">
            <a:prstTxWarp prst="textNoShape">
              <a:avLst/>
            </a:prstTxWarp>
          </a:bodyPr>
          <a:lstStyle>
            <a:lvl1pPr algn="r" defTabSz="896762">
              <a:defRPr sz="11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012"/>
            <a:ext cx="2914216" cy="49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92" tIns="44947" rIns="89892" bIns="44947" numCol="1" anchor="b" anchorCtr="0" compatLnSpc="1">
            <a:prstTxWarp prst="textNoShape">
              <a:avLst/>
            </a:prstTxWarp>
          </a:bodyPr>
          <a:lstStyle>
            <a:lvl1pPr defTabSz="896762">
              <a:defRPr sz="11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40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8932" y="9378012"/>
            <a:ext cx="2914216" cy="49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92" tIns="44947" rIns="89892" bIns="44947" numCol="1" anchor="b" anchorCtr="0" compatLnSpc="1">
            <a:prstTxWarp prst="textNoShape">
              <a:avLst/>
            </a:prstTxWarp>
          </a:bodyPr>
          <a:lstStyle>
            <a:lvl1pPr algn="r" defTabSz="896762">
              <a:defRPr sz="11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EF9B2FAC-2503-48F8-B071-04E7FA1ED43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835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14216" cy="494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6" rIns="94811" bIns="47406" numCol="1" anchor="t" anchorCtr="0" compatLnSpc="1">
            <a:prstTxWarp prst="textNoShape">
              <a:avLst/>
            </a:prstTxWarp>
          </a:bodyPr>
          <a:lstStyle>
            <a:lvl1pPr defTabSz="948440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8932" y="3"/>
            <a:ext cx="2914216" cy="494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6" rIns="94811" bIns="47406" numCol="1" anchor="t" anchorCtr="0" compatLnSpc="1">
            <a:prstTxWarp prst="textNoShape">
              <a:avLst/>
            </a:prstTxWarp>
          </a:bodyPr>
          <a:lstStyle>
            <a:lvl1pPr algn="r" defTabSz="948440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3763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668" y="4691305"/>
            <a:ext cx="5377314" cy="44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6" rIns="94811" bIns="474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012"/>
            <a:ext cx="2914216" cy="49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6" rIns="94811" bIns="47406" numCol="1" anchor="b" anchorCtr="0" compatLnSpc="1">
            <a:prstTxWarp prst="textNoShape">
              <a:avLst/>
            </a:prstTxWarp>
          </a:bodyPr>
          <a:lstStyle>
            <a:lvl1pPr defTabSz="948440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8932" y="9378012"/>
            <a:ext cx="2914216" cy="49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1" tIns="47406" rIns="94811" bIns="47406" numCol="1" anchor="b" anchorCtr="0" compatLnSpc="1">
            <a:prstTxWarp prst="textNoShape">
              <a:avLst/>
            </a:prstTxWarp>
          </a:bodyPr>
          <a:lstStyle>
            <a:lvl1pPr algn="r" defTabSz="948440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A7F4F542-0CF8-4D46-9C15-E25CCB08C5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339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223838" y="1222373"/>
            <a:ext cx="8707437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2124075" y="2917514"/>
            <a:ext cx="6797675" cy="32483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223838" y="2916044"/>
            <a:ext cx="8697912" cy="32498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941924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941924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223838" y="2300400"/>
            <a:ext cx="8697912" cy="38654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1484312" cy="49990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1484312" cy="499903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 hasCustomPrompt="1"/>
          </p:nvPr>
        </p:nvSpPr>
        <p:spPr>
          <a:xfrm>
            <a:off x="2124075" y="1216660"/>
            <a:ext cx="6797675" cy="49990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7225" y="1222373"/>
            <a:ext cx="572452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3417887" y="1216660"/>
            <a:ext cx="5503863" cy="48920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2124075" y="1309688"/>
            <a:ext cx="6797675" cy="4856162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МЕРОПРИЯТИЯ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2124075" y="1309688"/>
            <a:ext cx="6797675" cy="4856162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МЕРОПРИЯТИЯ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9307" y="1222373"/>
            <a:ext cx="274451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3"/>
          </p:nvPr>
        </p:nvSpPr>
        <p:spPr>
          <a:xfrm>
            <a:off x="6169740" y="1222373"/>
            <a:ext cx="274451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9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2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22373"/>
            <a:ext cx="8697912" cy="13366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2"/>
          </p:nvPr>
        </p:nvSpPr>
        <p:spPr>
          <a:xfrm>
            <a:off x="223838" y="2922068"/>
            <a:ext cx="8697912" cy="324378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8697912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7225" y="1222373"/>
            <a:ext cx="5724525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7225" y="1222373"/>
            <a:ext cx="2746597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3"/>
          </p:nvPr>
        </p:nvSpPr>
        <p:spPr>
          <a:xfrm>
            <a:off x="6169740" y="1222373"/>
            <a:ext cx="2744515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9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2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22373"/>
            <a:ext cx="8697912" cy="13366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2"/>
          </p:nvPr>
        </p:nvSpPr>
        <p:spPr>
          <a:xfrm>
            <a:off x="223838" y="2912543"/>
            <a:ext cx="8697912" cy="325330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emf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.emf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.emf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emf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99367" name="Rectangle 7"/>
          <p:cNvSpPr>
            <a:spLocks noChangeArrowheads="1"/>
          </p:cNvSpPr>
          <p:nvPr userDrawn="1"/>
        </p:nvSpPr>
        <p:spPr bwMode="auto">
          <a:xfrm>
            <a:off x="-2" y="0"/>
            <a:ext cx="1906589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399368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399370" name="Rectangle 10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399375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8" name="Line 6"/>
          <p:cNvSpPr>
            <a:spLocks noChangeShapeType="1"/>
          </p:cNvSpPr>
          <p:nvPr userDrawn="1"/>
        </p:nvSpPr>
        <p:spPr bwMode="auto">
          <a:xfrm>
            <a:off x="1898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3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190800" y="136800"/>
            <a:ext cx="1479600" cy="7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55" r:id="rId2"/>
    <p:sldLayoutId id="2147483756" r:id="rId3"/>
    <p:sldLayoutId id="2147483757" r:id="rId4"/>
    <p:sldLayoutId id="2147483667" r:id="rId5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9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5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6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8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6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0" name="Line 6"/>
          <p:cNvSpPr>
            <a:spLocks noChangeShapeType="1"/>
          </p:cNvSpPr>
          <p:nvPr userDrawn="1"/>
        </p:nvSpPr>
        <p:spPr bwMode="auto">
          <a:xfrm>
            <a:off x="1898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190800" y="136800"/>
            <a:ext cx="1479600" cy="7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6" r:id="rId5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32" name="Rectangle 20"/>
          <p:cNvSpPr>
            <a:spLocks noChangeArrowheads="1"/>
          </p:cNvSpPr>
          <p:nvPr userDrawn="1"/>
        </p:nvSpPr>
        <p:spPr bwMode="auto">
          <a:xfrm>
            <a:off x="1900238" y="2781300"/>
            <a:ext cx="7243762" cy="40767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8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5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7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9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68580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6932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8697912" cy="134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6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8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768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32" name="Rectangle 20"/>
          <p:cNvSpPr>
            <a:spLocks noChangeArrowheads="1"/>
          </p:cNvSpPr>
          <p:nvPr userDrawn="1"/>
        </p:nvSpPr>
        <p:spPr bwMode="auto">
          <a:xfrm>
            <a:off x="1" y="2781300"/>
            <a:ext cx="9144000" cy="40767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6932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8697912" cy="134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8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3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9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0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6"/>
          <p:cNvSpPr>
            <a:spLocks noChangeShapeType="1"/>
          </p:cNvSpPr>
          <p:nvPr userDrawn="1"/>
        </p:nvSpPr>
        <p:spPr bwMode="auto">
          <a:xfrm>
            <a:off x="1898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7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2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8697912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69332" name="Rectangle 20"/>
          <p:cNvSpPr>
            <a:spLocks noChangeArrowheads="1"/>
          </p:cNvSpPr>
          <p:nvPr userDrawn="1"/>
        </p:nvSpPr>
        <p:spPr bwMode="auto">
          <a:xfrm>
            <a:off x="1" y="2156460"/>
            <a:ext cx="9144000" cy="470154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8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9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3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9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0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6"/>
          <p:cNvSpPr>
            <a:spLocks noChangeShapeType="1"/>
          </p:cNvSpPr>
          <p:nvPr userDrawn="1"/>
        </p:nvSpPr>
        <p:spPr bwMode="auto">
          <a:xfrm>
            <a:off x="1898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24" name="Picture 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5"/>
          <p:cNvSpPr>
            <a:spLocks noChangeArrowheads="1"/>
          </p:cNvSpPr>
          <p:nvPr userDrawn="1"/>
        </p:nvSpPr>
        <p:spPr bwMode="auto">
          <a:xfrm>
            <a:off x="1900239" y="0"/>
            <a:ext cx="7243762" cy="6857999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7239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1484312" cy="499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</a:t>
            </a:r>
          </a:p>
          <a:p>
            <a:pPr lvl="0"/>
            <a:r>
              <a:rPr lang="ru-RU" dirty="0" smtClean="0"/>
              <a:t>текста</a:t>
            </a:r>
          </a:p>
        </p:txBody>
      </p:sp>
      <p:sp>
        <p:nvSpPr>
          <p:cNvPr id="272399" name="Rectangle 15"/>
          <p:cNvSpPr>
            <a:spLocks noChangeArrowheads="1"/>
          </p:cNvSpPr>
          <p:nvPr userDrawn="1"/>
        </p:nvSpPr>
        <p:spPr bwMode="auto">
          <a:xfrm>
            <a:off x="755650" y="7605713"/>
            <a:ext cx="410368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0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2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5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0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3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68580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5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7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11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ChangeArrowheads="1"/>
          </p:cNvSpPr>
          <p:nvPr userDrawn="1"/>
        </p:nvSpPr>
        <p:spPr bwMode="auto">
          <a:xfrm>
            <a:off x="3197225" y="0"/>
            <a:ext cx="5946775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75467" name="Rectangle 11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223837" y="1216660"/>
            <a:ext cx="2749551" cy="4892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l" rt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Образец текста</a:t>
            </a:r>
          </a:p>
        </p:txBody>
      </p:sp>
      <p:sp>
        <p:nvSpPr>
          <p:cNvPr id="275470" name="Rectangle 14"/>
          <p:cNvSpPr>
            <a:spLocks noChangeArrowheads="1"/>
          </p:cNvSpPr>
          <p:nvPr userDrawn="1"/>
        </p:nvSpPr>
        <p:spPr bwMode="auto">
          <a:xfrm>
            <a:off x="755650" y="7605713"/>
            <a:ext cx="410368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8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9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0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1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2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3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6" name="Line 6"/>
          <p:cNvSpPr>
            <a:spLocks noChangeShapeType="1"/>
          </p:cNvSpPr>
          <p:nvPr userDrawn="1"/>
        </p:nvSpPr>
        <p:spPr bwMode="auto">
          <a:xfrm>
            <a:off x="1898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66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lang="ru-RU" sz="2600" b="0" dirty="0" smtClean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367630" name="Rectangle 14"/>
          <p:cNvSpPr>
            <a:spLocks noChangeArrowheads="1"/>
          </p:cNvSpPr>
          <p:nvPr userDrawn="1"/>
        </p:nvSpPr>
        <p:spPr bwMode="auto">
          <a:xfrm>
            <a:off x="755650" y="7605713"/>
            <a:ext cx="410368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0"/>
            <a:ext cx="1898650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4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auto">
          <a:xfrm>
            <a:off x="0" y="6405563"/>
            <a:ext cx="91440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0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3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78" r:id="rId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2600" b="1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124075" y="1309688"/>
            <a:ext cx="6509385" cy="4856162"/>
          </a:xfrm>
        </p:spPr>
        <p:txBody>
          <a:bodyPr/>
          <a:lstStyle/>
          <a:p>
            <a:pPr marL="0" indent="0"/>
            <a:r>
              <a:rPr lang="ru-RU" sz="2800" dirty="0" smtClean="0"/>
              <a:t>Об организации безопасного использования и содержания внутридомового и внутриквартирного газового оборудования</a:t>
            </a:r>
            <a:endParaRPr lang="ru-RU" sz="2800" dirty="0"/>
          </a:p>
          <a:p>
            <a:pPr marL="0" indent="0"/>
            <a:endParaRPr lang="ru-RU" sz="2000" dirty="0"/>
          </a:p>
          <a:p>
            <a:pPr marL="0" indent="0">
              <a:spcAft>
                <a:spcPts val="600"/>
              </a:spcAft>
            </a:pPr>
            <a:r>
              <a:rPr lang="ru-RU" sz="2200" dirty="0" smtClean="0"/>
              <a:t>Гених Юлия Александровна</a:t>
            </a:r>
            <a:endParaRPr lang="ru-RU" sz="2200" dirty="0"/>
          </a:p>
          <a:p>
            <a:pPr marL="0" indent="0"/>
            <a:r>
              <a:rPr lang="ru-RU" sz="2000" dirty="0" smtClean="0"/>
              <a:t>Заместитель генерального директора – главный инженер</a:t>
            </a:r>
            <a:endParaRPr lang="ru-RU" sz="2000" dirty="0"/>
          </a:p>
          <a:p>
            <a:pPr marL="0" indent="0"/>
            <a:r>
              <a:rPr lang="ru-RU" sz="2000" dirty="0"/>
              <a:t>АО «Газпром газораспределение Оренбург»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О совместных проверках абонентов из «групп риска»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949116" y="6516366"/>
            <a:ext cx="7194883" cy="230832"/>
          </a:xfrm>
        </p:spPr>
        <p:txBody>
          <a:bodyPr/>
          <a:lstStyle/>
          <a:p>
            <a:pPr marL="0" indent="0"/>
            <a:r>
              <a:rPr lang="ru-RU" sz="1500" dirty="0" smtClean="0"/>
              <a:t>Об организации безопасного использования и содержания ВДГО и ВКГО</a:t>
            </a:r>
            <a:endParaRPr lang="ru-RU" sz="1500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27668" y="1021397"/>
            <a:ext cx="8832181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400" dirty="0" smtClean="0">
                <a:solidFill>
                  <a:schemeClr val="tx1"/>
                </a:solidFill>
              </a:rPr>
              <a:t>В начале отопительного сезона 2019-2020 гг. Обществом инициировано проведение межведомственных проверок абонентов из «групп риска». </a:t>
            </a:r>
          </a:p>
          <a:p>
            <a:pPr algn="just">
              <a:spcAft>
                <a:spcPts val="600"/>
              </a:spcAft>
            </a:pPr>
            <a:r>
              <a:rPr lang="ru-RU" sz="1400" dirty="0" smtClean="0">
                <a:solidFill>
                  <a:schemeClr val="tx1"/>
                </a:solidFill>
              </a:rPr>
              <a:t>В период с октября по декабрь 2019 года межведомственные проверки проведены в отношении 3619 абонентов (32,0 %).</a:t>
            </a:r>
          </a:p>
          <a:p>
            <a:pPr algn="just">
              <a:spcAft>
                <a:spcPts val="600"/>
              </a:spcAft>
            </a:pPr>
            <a:r>
              <a:rPr lang="ru-RU" sz="1400" dirty="0" smtClean="0">
                <a:solidFill>
                  <a:schemeClr val="tx1"/>
                </a:solidFill>
              </a:rPr>
              <a:t>Основными проблемами при организации совместных проверок являются: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</a:rPr>
              <a:t>актуализация баз данных абонентов из «групп риска», в связи с ограничениями по нераспространению персональных данных (</a:t>
            </a:r>
            <a:r>
              <a:rPr lang="ru-RU" sz="1400" dirty="0" err="1" smtClean="0">
                <a:solidFill>
                  <a:schemeClr val="tx1"/>
                </a:solidFill>
              </a:rPr>
              <a:t>г.Оренбург</a:t>
            </a:r>
            <a:r>
              <a:rPr lang="ru-RU" sz="1400" dirty="0" smtClean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г.Орск</a:t>
            </a:r>
            <a:r>
              <a:rPr lang="ru-RU" sz="1400" dirty="0" smtClean="0">
                <a:solidFill>
                  <a:schemeClr val="tx1"/>
                </a:solidFill>
              </a:rPr>
              <a:t>);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</a:rPr>
              <a:t>отдельные случаи </a:t>
            </a:r>
            <a:r>
              <a:rPr lang="ru-RU" sz="1400" dirty="0">
                <a:solidFill>
                  <a:schemeClr val="tx1"/>
                </a:solidFill>
              </a:rPr>
              <a:t>отказов представителей социальных служб и органов власти </a:t>
            </a:r>
            <a:r>
              <a:rPr lang="ru-RU" sz="1400" dirty="0" smtClean="0">
                <a:solidFill>
                  <a:schemeClr val="tx1"/>
                </a:solidFill>
              </a:rPr>
              <a:t>от участия в проведении проверок.</a:t>
            </a:r>
          </a:p>
          <a:p>
            <a:pPr algn="just">
              <a:spcAft>
                <a:spcPts val="600"/>
              </a:spcAft>
            </a:pPr>
            <a:r>
              <a:rPr lang="ru-RU" sz="1400" u="sng" dirty="0" smtClean="0">
                <a:solidFill>
                  <a:schemeClr val="tx1"/>
                </a:solidFill>
              </a:rPr>
              <a:t>Предлагаем усилить работу по проведению указанных проверок и обеспечить до конца 2020 года максимально возможный охват абонентов из «групп риска» межведомственными проверками, обеспечить участие в проверках представителей органов власти, управляющих компаний в соответствии с утвержденным Планом мероприятий.</a:t>
            </a:r>
            <a:endParaRPr lang="ru-RU" sz="1400" dirty="0">
              <a:solidFill>
                <a:schemeClr val="tx1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788067"/>
              </p:ext>
            </p:extLst>
          </p:nvPr>
        </p:nvGraphicFramePr>
        <p:xfrm>
          <a:off x="5387156" y="3698699"/>
          <a:ext cx="2603684" cy="246104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071391">
                  <a:extLst>
                    <a:ext uri="{9D8B030D-6E8A-4147-A177-3AD203B41FA5}">
                      <a16:colId xmlns="" xmlns:a16="http://schemas.microsoft.com/office/drawing/2014/main" val="1471465655"/>
                    </a:ext>
                  </a:extLst>
                </a:gridCol>
                <a:gridCol w="452793">
                  <a:extLst>
                    <a:ext uri="{9D8B030D-6E8A-4147-A177-3AD203B41FA5}">
                      <a16:colId xmlns="" xmlns:a16="http://schemas.microsoft.com/office/drawing/2014/main" val="3868013335"/>
                    </a:ext>
                  </a:extLst>
                </a:gridCol>
                <a:gridCol w="668546"/>
                <a:gridCol w="410954"/>
              </a:tblGrid>
              <a:tr h="2447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 smtClean="0">
                          <a:effectLst/>
                          <a:latin typeface="+mj-lt"/>
                        </a:rPr>
                        <a:t>Орган местного самоуправления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Проверки абонентов из ГР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10286615"/>
                  </a:ext>
                </a:extLst>
              </a:tr>
              <a:tr h="2447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Всего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Проведены проверки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%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5943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Акбулакский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</a:tr>
              <a:tr h="15943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Александровский р-н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04950867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Илекский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8769844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Оренбургский</a:t>
                      </a:r>
                      <a:r>
                        <a:rPr lang="ru-RU" sz="9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Октябрьский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Переволоцкий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5516625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Сакмарский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39817741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Тюльганский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5583350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Шарлыкский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04185550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Сорочинский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62626851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Новосергиевский</a:t>
                      </a:r>
                      <a:r>
                        <a:rPr lang="ru-RU" sz="9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9090135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Ташлинский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2892045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Красногвардейский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7330657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594777"/>
              </p:ext>
            </p:extLst>
          </p:nvPr>
        </p:nvGraphicFramePr>
        <p:xfrm>
          <a:off x="2783656" y="3698699"/>
          <a:ext cx="2603684" cy="259497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071391">
                  <a:extLst>
                    <a:ext uri="{9D8B030D-6E8A-4147-A177-3AD203B41FA5}">
                      <a16:colId xmlns="" xmlns:a16="http://schemas.microsoft.com/office/drawing/2014/main" val="1471465655"/>
                    </a:ext>
                  </a:extLst>
                </a:gridCol>
                <a:gridCol w="452793">
                  <a:extLst>
                    <a:ext uri="{9D8B030D-6E8A-4147-A177-3AD203B41FA5}">
                      <a16:colId xmlns="" xmlns:a16="http://schemas.microsoft.com/office/drawing/2014/main" val="3868013335"/>
                    </a:ext>
                  </a:extLst>
                </a:gridCol>
                <a:gridCol w="668546"/>
                <a:gridCol w="410954"/>
              </a:tblGrid>
              <a:tr h="2447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 smtClean="0">
                          <a:effectLst/>
                          <a:latin typeface="+mj-lt"/>
                        </a:rPr>
                        <a:t>Орган местного самоуправления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Проверки абонентов из ГР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10286615"/>
                  </a:ext>
                </a:extLst>
              </a:tr>
              <a:tr h="2447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Всего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Проведены проверки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%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5943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Гайский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41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04950867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Кваркенский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64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8769844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Новоорский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530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45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г.Новотроицк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</a:tr>
              <a:tr h="13731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Медногорск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6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5516625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Кувандыкский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50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39817741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Беляевский</a:t>
                      </a:r>
                      <a:r>
                        <a:rPr lang="ru-RU" sz="9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7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5583350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Саракташский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52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04185550"/>
                  </a:ext>
                </a:extLst>
              </a:tr>
              <a:tr h="14141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г.Оренбург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810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27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62626851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Орский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Домбаровский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Светлинский</a:t>
                      </a:r>
                      <a:r>
                        <a:rPr lang="ru-RU" sz="9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80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9090135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Ясненский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91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2892045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Соль-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Илецкий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7330657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638925"/>
              </p:ext>
            </p:extLst>
          </p:nvPr>
        </p:nvGraphicFramePr>
        <p:xfrm>
          <a:off x="181426" y="3698699"/>
          <a:ext cx="2603684" cy="259497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071391">
                  <a:extLst>
                    <a:ext uri="{9D8B030D-6E8A-4147-A177-3AD203B41FA5}">
                      <a16:colId xmlns="" xmlns:a16="http://schemas.microsoft.com/office/drawing/2014/main" val="1471465655"/>
                    </a:ext>
                  </a:extLst>
                </a:gridCol>
                <a:gridCol w="452793">
                  <a:extLst>
                    <a:ext uri="{9D8B030D-6E8A-4147-A177-3AD203B41FA5}">
                      <a16:colId xmlns="" xmlns:a16="http://schemas.microsoft.com/office/drawing/2014/main" val="3868013335"/>
                    </a:ext>
                  </a:extLst>
                </a:gridCol>
                <a:gridCol w="668546"/>
                <a:gridCol w="410954"/>
              </a:tblGrid>
              <a:tr h="2447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 smtClean="0">
                          <a:effectLst/>
                          <a:latin typeface="+mj-lt"/>
                        </a:rPr>
                        <a:t>Орган местного самоуправления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Проверки абонентов из ГР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10286615"/>
                  </a:ext>
                </a:extLst>
              </a:tr>
              <a:tr h="2447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Всего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Проведены проверки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%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5943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Абдулинский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г.о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93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04950867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Матвеевский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92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8769844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Пономаревский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98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Северный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91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г.Бугуруслан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76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5516625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Бугурусланский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98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39817741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Асекеевский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79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5583350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г.Бузулук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596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596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04185550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Тоцкий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62626851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Курманаевский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9090135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Грачевский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2892045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Бузулукский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7330657"/>
                  </a:ext>
                </a:extLst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Первомайский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100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Адамовский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р-н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66</a:t>
                      </a:r>
                      <a:endParaRPr lang="ru-RU" sz="900" dirty="0"/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044814"/>
              </p:ext>
            </p:extLst>
          </p:nvPr>
        </p:nvGraphicFramePr>
        <p:xfrm>
          <a:off x="8115300" y="4579620"/>
          <a:ext cx="913129" cy="452805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57907"/>
                <a:gridCol w="655222"/>
              </a:tblGrid>
              <a:tr h="159435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- 100%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- 50-99%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37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- 0-49%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865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Отдельные вопросы по обеспечению безопасного использования ВДГО и ВКГО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949116" y="6516366"/>
            <a:ext cx="7194883" cy="230832"/>
          </a:xfrm>
        </p:spPr>
        <p:txBody>
          <a:bodyPr/>
          <a:lstStyle/>
          <a:p>
            <a:pPr marL="0" indent="0"/>
            <a:r>
              <a:rPr lang="ru-RU" sz="1500" dirty="0" smtClean="0"/>
              <a:t>Об организации безопасного использования и содержания ВДГО и ВКГО</a:t>
            </a:r>
            <a:endParaRPr lang="ru-RU" sz="1500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6569" y="1072197"/>
            <a:ext cx="877342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chemeClr val="tx1"/>
                </a:solidFill>
              </a:rPr>
              <a:t>О комиссиях по оценке готовности жилого фонда к отопительному периоду</a:t>
            </a:r>
            <a:endParaRPr lang="ru-RU" sz="1400" b="1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ru-RU" sz="1400" dirty="0" smtClean="0">
                <a:solidFill>
                  <a:schemeClr val="tx1"/>
                </a:solidFill>
              </a:rPr>
              <a:t>С 2019 года Обществом проводится работа по включению представителей филиалов в состав комиссий по оценке готовности жилого фонда к отопительному периоду. По состоянию на 09.09.2020 представители филиалов Общества включены в составы всех действующих комиссий на территории Оренбургской области. Указанная работа проводится в целях обеспечения готовности ВДГО к предстоящему осенне-зимнему периоду.</a:t>
            </a:r>
          </a:p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chemeClr val="tx1"/>
                </a:solidFill>
              </a:rPr>
              <a:t>О замене несертифицированного газоиспользующего оборудования</a:t>
            </a:r>
          </a:p>
          <a:p>
            <a:pPr>
              <a:spcAft>
                <a:spcPts val="600"/>
              </a:spcAft>
            </a:pPr>
            <a:r>
              <a:rPr lang="ru-RU" sz="1400" dirty="0" smtClean="0">
                <a:solidFill>
                  <a:schemeClr val="tx1"/>
                </a:solidFill>
              </a:rPr>
              <a:t>С 2018 года Обществом проводится планомерная работе по замене печных газогорелочных устройств, а также газоиспользующего оборудования не заводского изготовления на отопительные приборы заводского изготовления, обеспечивающие срабатывание автоматики безопасности при нарушении дымоудаления, погасании пламени.</a:t>
            </a:r>
          </a:p>
          <a:p>
            <a:pPr>
              <a:spcAft>
                <a:spcPts val="600"/>
              </a:spcAft>
            </a:pPr>
            <a:r>
              <a:rPr lang="ru-RU" sz="1400" u="sng" dirty="0" smtClean="0">
                <a:solidFill>
                  <a:schemeClr val="tx1"/>
                </a:solidFill>
              </a:rPr>
              <a:t>Просим оказать содействие в проводимой работе в части информирования населения о необходимости замены оборудования с истекшим сроком эксплуатации, несертифицированного газоиспользующего оборудования на сайтах муниципальных образований, в местах общего доступа и т.д.</a:t>
            </a:r>
          </a:p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chemeClr val="tx1"/>
                </a:solidFill>
              </a:rPr>
              <a:t>Об организации аварийно-диспетчерского обеспечения</a:t>
            </a:r>
          </a:p>
          <a:p>
            <a:pPr>
              <a:spcAft>
                <a:spcPts val="600"/>
              </a:spcAft>
            </a:pPr>
            <a:r>
              <a:rPr lang="ru-RU" sz="1400" dirty="0" smtClean="0">
                <a:solidFill>
                  <a:schemeClr val="tx1"/>
                </a:solidFill>
              </a:rPr>
              <a:t>В соответствии с требованиями ПП №410 от 14.05.2013 специализированные организации заключают соглашение с </a:t>
            </a:r>
            <a:r>
              <a:rPr lang="ru-RU" sz="1400" dirty="0" err="1" smtClean="0">
                <a:solidFill>
                  <a:schemeClr val="tx1"/>
                </a:solidFill>
              </a:rPr>
              <a:t>ГРО</a:t>
            </a:r>
            <a:r>
              <a:rPr lang="ru-RU" sz="1400" dirty="0" smtClean="0">
                <a:solidFill>
                  <a:schemeClr val="tx1"/>
                </a:solidFill>
              </a:rPr>
              <a:t> об </a:t>
            </a:r>
            <a:r>
              <a:rPr lang="ru-RU" sz="1400" dirty="0" err="1" smtClean="0">
                <a:solidFill>
                  <a:schemeClr val="tx1"/>
                </a:solidFill>
              </a:rPr>
              <a:t>об</a:t>
            </a:r>
            <a:r>
              <a:rPr lang="ru-RU" sz="1400" dirty="0" smtClean="0">
                <a:solidFill>
                  <a:schemeClr val="tx1"/>
                </a:solidFill>
              </a:rPr>
              <a:t> осуществлении </a:t>
            </a:r>
            <a:r>
              <a:rPr lang="ru-RU" sz="1400" dirty="0" err="1" smtClean="0">
                <a:solidFill>
                  <a:schemeClr val="tx1"/>
                </a:solidFill>
              </a:rPr>
              <a:t>АДО</a:t>
            </a:r>
            <a:r>
              <a:rPr lang="ru-RU" sz="1400" dirty="0" smtClean="0">
                <a:solidFill>
                  <a:schemeClr val="tx1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ru-RU" sz="1400" dirty="0" smtClean="0">
                <a:solidFill>
                  <a:schemeClr val="tx1"/>
                </a:solidFill>
              </a:rPr>
              <a:t>В соответствии с информацией, размещенной на официальном сайте </a:t>
            </a:r>
            <a:r>
              <a:rPr lang="ru-RU" sz="1400" dirty="0" err="1" smtClean="0">
                <a:solidFill>
                  <a:schemeClr val="tx1"/>
                </a:solidFill>
              </a:rPr>
              <a:t>ГЖИ</a:t>
            </a:r>
            <a:r>
              <a:rPr lang="ru-RU" sz="1400" dirty="0" smtClean="0">
                <a:solidFill>
                  <a:schemeClr val="tx1"/>
                </a:solidFill>
              </a:rPr>
              <a:t> по Оренбургской области на территории Оренбургской области зарегистрированы 18 специализированных организаций, осуществляющих работы по ТО ВДГО (ВКГО).</a:t>
            </a:r>
          </a:p>
          <a:p>
            <a:pPr>
              <a:spcAft>
                <a:spcPts val="600"/>
              </a:spcAft>
            </a:pPr>
            <a:r>
              <a:rPr lang="ru-RU" sz="1400" dirty="0" smtClean="0">
                <a:solidFill>
                  <a:schemeClr val="tx1"/>
                </a:solidFill>
              </a:rPr>
              <a:t>Соглашения с АО «Газпром газораспределение Оренбург» заключены тремя специализированными организациями.</a:t>
            </a:r>
          </a:p>
        </p:txBody>
      </p:sp>
    </p:spTree>
    <p:extLst>
      <p:ext uri="{BB962C8B-B14F-4D97-AF65-F5344CB8AC3E}">
        <p14:creationId xmlns:p14="http://schemas.microsoft.com/office/powerpoint/2010/main" val="363576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124075" y="1309688"/>
            <a:ext cx="7019925" cy="4856162"/>
          </a:xfrm>
        </p:spPr>
        <p:txBody>
          <a:bodyPr/>
          <a:lstStyle/>
          <a:p>
            <a:r>
              <a:rPr lang="ru-RU" sz="2800" dirty="0"/>
              <a:t>СПАСИБО</a:t>
            </a:r>
            <a:r>
              <a:rPr lang="ru-RU" sz="2800" spc="300" dirty="0"/>
              <a:t> </a:t>
            </a:r>
            <a:r>
              <a:rPr lang="ru-RU" sz="2800" dirty="0"/>
              <a:t>ЗА</a:t>
            </a:r>
            <a:r>
              <a:rPr lang="ru-RU" sz="2800" spc="300" dirty="0"/>
              <a:t> </a:t>
            </a:r>
            <a:r>
              <a:rPr lang="ru-RU" sz="2800" dirty="0"/>
              <a:t>ВНИМАНИЕ!</a:t>
            </a:r>
            <a:endParaRPr lang="ru-RU" sz="1800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0"/>
          </p:nvPr>
        </p:nvSpPr>
        <p:spPr>
          <a:xfrm>
            <a:off x="2124075" y="6493282"/>
            <a:ext cx="6797675" cy="276999"/>
          </a:xfrm>
        </p:spPr>
        <p:txBody>
          <a:bodyPr/>
          <a:lstStyle/>
          <a:p>
            <a:pPr marL="0" indent="0"/>
            <a:r>
              <a:rPr lang="ru-RU" sz="1800" dirty="0"/>
              <a:t>Об организации безопасного использования и содержания ВДГО и ВКГО</a:t>
            </a:r>
          </a:p>
        </p:txBody>
      </p:sp>
    </p:spTree>
    <p:extLst>
      <p:ext uri="{BB962C8B-B14F-4D97-AF65-F5344CB8AC3E}">
        <p14:creationId xmlns:p14="http://schemas.microsoft.com/office/powerpoint/2010/main" val="55901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Статистика происшествий на территории Оренбургской области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949116" y="6516366"/>
            <a:ext cx="7194883" cy="230832"/>
          </a:xfrm>
        </p:spPr>
        <p:txBody>
          <a:bodyPr/>
          <a:lstStyle/>
          <a:p>
            <a:pPr marL="0" indent="0"/>
            <a:r>
              <a:rPr lang="ru-RU" sz="1500" dirty="0" smtClean="0"/>
              <a:t>Об организации безопасного использования и содержания ВДГО и ВКГО</a:t>
            </a:r>
            <a:endParaRPr lang="ru-RU" sz="1500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905125" y="1130818"/>
            <a:ext cx="6223635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В период </a:t>
            </a:r>
            <a:r>
              <a:rPr lang="ru-RU" sz="1600" dirty="0">
                <a:solidFill>
                  <a:schemeClr val="tx1"/>
                </a:solidFill>
              </a:rPr>
              <a:t>с 2016 по 2020 </a:t>
            </a:r>
            <a:r>
              <a:rPr lang="ru-RU" sz="1600" dirty="0" smtClean="0">
                <a:solidFill>
                  <a:schemeClr val="tx1"/>
                </a:solidFill>
              </a:rPr>
              <a:t>год в Оренбургской области, на территории которой АО «Газпром газораспределение Оренбург» осуществляет аварийно-диспетчерское обслуживание внутридомового/внутриквартирного газового оборудования (ВДГО/ВКГО),  </a:t>
            </a:r>
            <a:r>
              <a:rPr lang="ru-RU" sz="1600" dirty="0">
                <a:solidFill>
                  <a:schemeClr val="tx1"/>
                </a:solidFill>
              </a:rPr>
              <a:t>произошло </a:t>
            </a:r>
            <a:endParaRPr lang="ru-RU" sz="1600" dirty="0" smtClean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104 </a:t>
            </a:r>
            <a:r>
              <a:rPr lang="ru-RU" sz="1600" dirty="0">
                <a:solidFill>
                  <a:schemeClr val="tx1"/>
                </a:solidFill>
              </a:rPr>
              <a:t>происшествия</a:t>
            </a:r>
            <a:r>
              <a:rPr lang="ru-RU" sz="1600" dirty="0" smtClean="0">
                <a:solidFill>
                  <a:schemeClr val="tx1"/>
                </a:solidFill>
              </a:rPr>
              <a:t>, связанных с нарушением требований безопасной эксплуатации газовых приборов,</a:t>
            </a: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167 </a:t>
            </a:r>
            <a:r>
              <a:rPr lang="ru-RU" sz="1600" dirty="0">
                <a:solidFill>
                  <a:schemeClr val="tx1"/>
                </a:solidFill>
              </a:rPr>
              <a:t>человек пострадали, 44 из них – погибли. </a:t>
            </a:r>
            <a:endParaRPr lang="ru-RU" sz="1600" dirty="0" smtClean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В </a:t>
            </a:r>
            <a:r>
              <a:rPr lang="ru-RU" sz="1600" dirty="0">
                <a:solidFill>
                  <a:schemeClr val="tx1"/>
                </a:solidFill>
              </a:rPr>
              <a:t>статистику вошли случаи, которые прогремели на всю </a:t>
            </a:r>
            <a:r>
              <a:rPr lang="ru-RU" sz="1600" dirty="0" smtClean="0">
                <a:solidFill>
                  <a:schemeClr val="tx1"/>
                </a:solidFill>
              </a:rPr>
              <a:t>страну</a:t>
            </a:r>
            <a:r>
              <a:rPr lang="ru-RU" sz="1600" dirty="0">
                <a:solidFill>
                  <a:schemeClr val="tx1"/>
                </a:solidFill>
              </a:rPr>
              <a:t>:</a:t>
            </a:r>
            <a:endParaRPr lang="ru-RU" sz="1600" dirty="0" smtClean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06.06.2016г. </a:t>
            </a:r>
            <a:r>
              <a:rPr lang="ru-RU" sz="1600" dirty="0">
                <a:solidFill>
                  <a:schemeClr val="tx1"/>
                </a:solidFill>
              </a:rPr>
              <a:t>- взрыв бытового газа </a:t>
            </a:r>
            <a:r>
              <a:rPr lang="ru-RU" sz="1600" dirty="0" smtClean="0">
                <a:solidFill>
                  <a:schemeClr val="tx1"/>
                </a:solidFill>
              </a:rPr>
              <a:t>в </a:t>
            </a:r>
            <a:r>
              <a:rPr lang="ru-RU" sz="1600" dirty="0">
                <a:solidFill>
                  <a:schemeClr val="tx1"/>
                </a:solidFill>
              </a:rPr>
              <a:t>г. Оренбург на ул. </a:t>
            </a:r>
            <a:r>
              <a:rPr lang="ru-RU" sz="1600" dirty="0" smtClean="0">
                <a:solidFill>
                  <a:schemeClr val="tx1"/>
                </a:solidFill>
              </a:rPr>
              <a:t>Алтайской. Причина – грубое нарушение абонентом требований безопасной эксплуатации газовых приборов.  Результат - </a:t>
            </a:r>
            <a:r>
              <a:rPr lang="ru-RU" sz="1600" dirty="0">
                <a:solidFill>
                  <a:schemeClr val="tx1"/>
                </a:solidFill>
              </a:rPr>
              <a:t>частичное обрушение нескольких этажей многоквартирного жилого дома, </a:t>
            </a:r>
            <a:r>
              <a:rPr lang="ru-RU" sz="1600" dirty="0" smtClean="0">
                <a:solidFill>
                  <a:schemeClr val="tx1"/>
                </a:solidFill>
              </a:rPr>
              <a:t>пострадало 3 </a:t>
            </a:r>
            <a:r>
              <a:rPr lang="ru-RU" sz="1600" dirty="0">
                <a:solidFill>
                  <a:schemeClr val="tx1"/>
                </a:solidFill>
              </a:rPr>
              <a:t>человека, 1 их них погиб. </a:t>
            </a: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02.12.2017г. </a:t>
            </a:r>
            <a:r>
              <a:rPr lang="ru-RU" sz="1600" dirty="0">
                <a:solidFill>
                  <a:schemeClr val="tx1"/>
                </a:solidFill>
              </a:rPr>
              <a:t>- </a:t>
            </a:r>
            <a:r>
              <a:rPr lang="ru-RU" sz="1600" dirty="0" smtClean="0">
                <a:solidFill>
                  <a:schemeClr val="tx1"/>
                </a:solidFill>
              </a:rPr>
              <a:t>хлопок </a:t>
            </a:r>
            <a:r>
              <a:rPr lang="ru-RU" sz="1600" dirty="0" err="1">
                <a:solidFill>
                  <a:schemeClr val="tx1"/>
                </a:solidFill>
              </a:rPr>
              <a:t>газовоздушной</a:t>
            </a:r>
            <a:r>
              <a:rPr lang="ru-RU" sz="1600" dirty="0">
                <a:solidFill>
                  <a:schemeClr val="tx1"/>
                </a:solidFill>
              </a:rPr>
              <a:t> смеси в </a:t>
            </a:r>
            <a:r>
              <a:rPr lang="ru-RU" sz="1600" dirty="0" smtClean="0">
                <a:solidFill>
                  <a:schemeClr val="tx1"/>
                </a:solidFill>
              </a:rPr>
              <a:t>квартире по </a:t>
            </a:r>
            <a:r>
              <a:rPr lang="ru-RU" sz="1600" dirty="0" err="1" smtClean="0">
                <a:solidFill>
                  <a:schemeClr val="tx1"/>
                </a:solidFill>
              </a:rPr>
              <a:t>ул.Молодежной</a:t>
            </a:r>
            <a:r>
              <a:rPr lang="ru-RU" sz="1600" dirty="0" smtClean="0">
                <a:solidFill>
                  <a:schemeClr val="tx1"/>
                </a:solidFill>
              </a:rPr>
              <a:t> в </a:t>
            </a:r>
            <a:r>
              <a:rPr lang="ru-RU" sz="1600" dirty="0" err="1" smtClean="0">
                <a:solidFill>
                  <a:schemeClr val="tx1"/>
                </a:solidFill>
              </a:rPr>
              <a:t>п.Новорудный</a:t>
            </a:r>
            <a:r>
              <a:rPr lang="ru-RU" sz="1600" dirty="0" smtClean="0">
                <a:solidFill>
                  <a:schemeClr val="tx1"/>
                </a:solidFill>
              </a:rPr>
              <a:t>, городского округа </a:t>
            </a:r>
            <a:r>
              <a:rPr lang="ru-RU" sz="1600" dirty="0" err="1" smtClean="0">
                <a:solidFill>
                  <a:schemeClr val="tx1"/>
                </a:solidFill>
              </a:rPr>
              <a:t>г.Новотроицк</a:t>
            </a:r>
            <a:r>
              <a:rPr lang="ru-RU" sz="1600" dirty="0" smtClean="0">
                <a:solidFill>
                  <a:schemeClr val="tx1"/>
                </a:solidFill>
              </a:rPr>
              <a:t>. Причина - самовольный </a:t>
            </a:r>
            <a:r>
              <a:rPr lang="ru-RU" sz="1600" dirty="0">
                <a:solidFill>
                  <a:schemeClr val="tx1"/>
                </a:solidFill>
              </a:rPr>
              <a:t>демонтаж </a:t>
            </a:r>
            <a:r>
              <a:rPr lang="ru-RU" sz="1600" dirty="0" smtClean="0">
                <a:solidFill>
                  <a:schemeClr val="tx1"/>
                </a:solidFill>
              </a:rPr>
              <a:t>оборудования, результат – 1 погибший, значительные повреждения многоквартирного жилого  дома.  </a:t>
            </a:r>
            <a:endParaRPr lang="ru-RU" sz="160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01.01.2018 г. - отравление </a:t>
            </a:r>
            <a:r>
              <a:rPr lang="ru-RU" sz="1600" dirty="0">
                <a:solidFill>
                  <a:schemeClr val="tx1"/>
                </a:solidFill>
              </a:rPr>
              <a:t>угарным газом семерых </a:t>
            </a:r>
            <a:r>
              <a:rPr lang="ru-RU" sz="1600" dirty="0" smtClean="0">
                <a:solidFill>
                  <a:schemeClr val="tx1"/>
                </a:solidFill>
              </a:rPr>
              <a:t>человек (в том числе 4 детей) </a:t>
            </a:r>
            <a:r>
              <a:rPr lang="ru-RU" sz="1600" dirty="0">
                <a:solidFill>
                  <a:schemeClr val="tx1"/>
                </a:solidFill>
              </a:rPr>
              <a:t>в селе </a:t>
            </a:r>
            <a:r>
              <a:rPr lang="ru-RU" sz="1600" dirty="0" err="1">
                <a:solidFill>
                  <a:schemeClr val="tx1"/>
                </a:solidFill>
              </a:rPr>
              <a:t>Скворцовка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Курманаевского</a:t>
            </a:r>
            <a:r>
              <a:rPr lang="ru-RU" sz="1600" dirty="0">
                <a:solidFill>
                  <a:schemeClr val="tx1"/>
                </a:solidFill>
              </a:rPr>
              <a:t> района, причиной которого стала  самовольная установка хозяином дома печной горелки. </a:t>
            </a:r>
            <a:endParaRPr lang="ru-RU" sz="1600" dirty="0" smtClean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84" y="1409700"/>
            <a:ext cx="2612992" cy="37962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1611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Основные нарушения при использовании и содержании ВДГО (ВКГО) 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949116" y="6516366"/>
            <a:ext cx="7194883" cy="230832"/>
          </a:xfrm>
        </p:spPr>
        <p:txBody>
          <a:bodyPr/>
          <a:lstStyle/>
          <a:p>
            <a:pPr marL="0" indent="0"/>
            <a:r>
              <a:rPr lang="ru-RU" sz="1500" dirty="0" smtClean="0"/>
              <a:t>Об организации безопасного использования и содержания ВДГО и ВКГО</a:t>
            </a:r>
            <a:endParaRPr lang="ru-RU" sz="1500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76500" y="1047898"/>
            <a:ext cx="6560820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300" b="1" dirty="0">
                <a:solidFill>
                  <a:schemeClr val="tx1"/>
                </a:solidFill>
              </a:rPr>
              <a:t>В числе основных причин возникновения несчастных случаев:</a:t>
            </a:r>
          </a:p>
          <a:p>
            <a:pPr algn="just">
              <a:spcAft>
                <a:spcPts val="600"/>
              </a:spcAft>
            </a:pPr>
            <a:r>
              <a:rPr lang="ru-RU" sz="1300" dirty="0">
                <a:solidFill>
                  <a:schemeClr val="tx1"/>
                </a:solidFill>
              </a:rPr>
              <a:t>- отсутствие тяги в дымоходе или вентиляционном канале, закрытый шибер печи, нарушение правил эксплуатации бытового газоиспользующего оборудования (56 случаев);</a:t>
            </a:r>
          </a:p>
          <a:p>
            <a:pPr algn="just">
              <a:spcAft>
                <a:spcPts val="600"/>
              </a:spcAft>
            </a:pPr>
            <a:r>
              <a:rPr lang="ru-RU" sz="1300" dirty="0">
                <a:solidFill>
                  <a:schemeClr val="tx1"/>
                </a:solidFill>
              </a:rPr>
              <a:t>- взрыв </a:t>
            </a:r>
            <a:r>
              <a:rPr lang="ru-RU" sz="1300" dirty="0" err="1">
                <a:solidFill>
                  <a:schemeClr val="tx1"/>
                </a:solidFill>
              </a:rPr>
              <a:t>газовоздушной</a:t>
            </a:r>
            <a:r>
              <a:rPr lang="ru-RU" sz="1300" dirty="0">
                <a:solidFill>
                  <a:schemeClr val="tx1"/>
                </a:solidFill>
              </a:rPr>
              <a:t> смеси, пожар, воспламенение (21 случай);</a:t>
            </a:r>
          </a:p>
          <a:p>
            <a:pPr algn="just">
              <a:spcAft>
                <a:spcPts val="600"/>
              </a:spcAft>
            </a:pPr>
            <a:r>
              <a:rPr lang="ru-RU" sz="1300" dirty="0" smtClean="0">
                <a:solidFill>
                  <a:schemeClr val="tx1"/>
                </a:solidFill>
              </a:rPr>
              <a:t>- самовольная </a:t>
            </a:r>
            <a:r>
              <a:rPr lang="ru-RU" sz="1300" dirty="0">
                <a:solidFill>
                  <a:schemeClr val="tx1"/>
                </a:solidFill>
              </a:rPr>
              <a:t>газификация, износ ВДГО (ВКГО) (утечка газа, коррозия, ухудшение технических и эксплуатационных показателей) – 14 </a:t>
            </a:r>
            <a:r>
              <a:rPr lang="ru-RU" sz="1300" dirty="0" smtClean="0">
                <a:solidFill>
                  <a:schemeClr val="tx1"/>
                </a:solidFill>
              </a:rPr>
              <a:t>случаев</a:t>
            </a:r>
          </a:p>
          <a:p>
            <a:pPr algn="just">
              <a:spcAft>
                <a:spcPts val="0"/>
              </a:spcAft>
            </a:pPr>
            <a:r>
              <a:rPr lang="ru-RU" sz="1300" u="sng" dirty="0" smtClean="0">
                <a:solidFill>
                  <a:schemeClr val="tx1"/>
                </a:solidFill>
              </a:rPr>
              <a:t>Кроме того, в </a:t>
            </a:r>
            <a:r>
              <a:rPr lang="ru-RU" sz="1300" u="sng" dirty="0">
                <a:solidFill>
                  <a:schemeClr val="tx1"/>
                </a:solidFill>
              </a:rPr>
              <a:t>связи с увеличением количества происшествий на территории Российской Федерации, связанных с проведением </a:t>
            </a:r>
            <a:r>
              <a:rPr lang="ru-RU" sz="1300" u="sng" dirty="0" smtClean="0">
                <a:solidFill>
                  <a:schemeClr val="tx1"/>
                </a:solidFill>
              </a:rPr>
              <a:t>переустройства/перепланировки жилых помещений </a:t>
            </a:r>
            <a:r>
              <a:rPr lang="ru-RU" sz="1300" u="sng" dirty="0">
                <a:solidFill>
                  <a:schemeClr val="tx1"/>
                </a:solidFill>
              </a:rPr>
              <a:t>без соблюдения требований жилищного </a:t>
            </a:r>
            <a:r>
              <a:rPr lang="ru-RU" sz="1300" u="sng" dirty="0" smtClean="0">
                <a:solidFill>
                  <a:schemeClr val="tx1"/>
                </a:solidFill>
              </a:rPr>
              <a:t>законодательства, в </a:t>
            </a:r>
            <a:r>
              <a:rPr lang="ru-RU" sz="1300" u="sng" dirty="0">
                <a:solidFill>
                  <a:schemeClr val="tx1"/>
                </a:solidFill>
              </a:rPr>
              <a:t>2018 году </a:t>
            </a:r>
            <a:r>
              <a:rPr lang="ru-RU" sz="1300" u="sng" dirty="0" smtClean="0">
                <a:solidFill>
                  <a:schemeClr val="tx1"/>
                </a:solidFill>
              </a:rPr>
              <a:t>Обществом </a:t>
            </a:r>
            <a:r>
              <a:rPr lang="ru-RU" sz="1300" u="sng" dirty="0">
                <a:solidFill>
                  <a:schemeClr val="tx1"/>
                </a:solidFill>
              </a:rPr>
              <a:t>была инициирована работа по включению представителей филиалов в состав комиссий по согласованию переустройства/перепланировки помещений.</a:t>
            </a:r>
            <a:r>
              <a:rPr lang="ru-RU" sz="1300" dirty="0">
                <a:solidFill>
                  <a:schemeClr val="tx1"/>
                </a:solidFill>
              </a:rPr>
              <a:t> </a:t>
            </a:r>
          </a:p>
          <a:p>
            <a:pPr algn="just">
              <a:spcAft>
                <a:spcPts val="600"/>
              </a:spcAft>
            </a:pPr>
            <a:r>
              <a:rPr lang="ru-RU" sz="1300" b="1" u="sng" dirty="0" smtClean="0">
                <a:solidFill>
                  <a:schemeClr val="tx1"/>
                </a:solidFill>
              </a:rPr>
              <a:t>В </a:t>
            </a:r>
            <a:r>
              <a:rPr lang="ru-RU" sz="1300" b="1" u="sng" dirty="0">
                <a:solidFill>
                  <a:schemeClr val="tx1"/>
                </a:solidFill>
              </a:rPr>
              <a:t>целях соблюдения требований жилищного законодательства просим обеспечить проведение согласования переустройства/перепланировки помещений с представителями территориальных подразделений АО «Газпром газораспределение Оренбург</a:t>
            </a:r>
            <a:r>
              <a:rPr lang="ru-RU" sz="1300" b="1" u="sng" dirty="0" smtClean="0">
                <a:solidFill>
                  <a:schemeClr val="tx1"/>
                </a:solidFill>
              </a:rPr>
              <a:t>». В случае, если представители Общества не включены в состав указанных комиссий – обеспечить их включение</a:t>
            </a:r>
            <a:r>
              <a:rPr lang="ru-RU" sz="1300" b="1" u="sng" dirty="0" smtClean="0">
                <a:solidFill>
                  <a:schemeClr val="tx1"/>
                </a:solidFill>
              </a:rPr>
              <a:t>.</a:t>
            </a:r>
            <a:endParaRPr lang="ru-RU" sz="1300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4780" y="4553724"/>
            <a:ext cx="8892540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>
                <a:solidFill>
                  <a:schemeClr val="tx1"/>
                </a:solidFill>
              </a:rPr>
              <a:t>С начала 2020 года свыше 100 тысяч нарушений безопасной эксплуатации газового оборудования выявлены в процессе проведения ТО ВДГО и ВКГО у абонентов в Оренбургской области.</a:t>
            </a:r>
          </a:p>
          <a:p>
            <a:pPr algn="just"/>
            <a:r>
              <a:rPr lang="ru-RU" sz="1300" dirty="0">
                <a:solidFill>
                  <a:schemeClr val="tx1"/>
                </a:solidFill>
              </a:rPr>
              <a:t>В числе наиболее часто выявляемых нарушений:</a:t>
            </a:r>
          </a:p>
          <a:p>
            <a:pPr marL="285750" indent="-285750" algn="just">
              <a:buFontTx/>
              <a:buChar char="-"/>
            </a:pPr>
            <a:r>
              <a:rPr lang="ru-RU" sz="1300" dirty="0">
                <a:solidFill>
                  <a:schemeClr val="tx1"/>
                </a:solidFill>
              </a:rPr>
              <a:t>использование газового оборудования при отсутствии притока воздуха;</a:t>
            </a:r>
          </a:p>
          <a:p>
            <a:pPr marL="285750" indent="-285750" algn="just">
              <a:buFontTx/>
              <a:buChar char="-"/>
            </a:pPr>
            <a:r>
              <a:rPr lang="ru-RU" sz="1300" dirty="0">
                <a:solidFill>
                  <a:schemeClr val="tx1"/>
                </a:solidFill>
              </a:rPr>
              <a:t> заклеивание, </a:t>
            </a:r>
            <a:r>
              <a:rPr lang="ru-RU" sz="1300" dirty="0" smtClean="0">
                <a:solidFill>
                  <a:schemeClr val="tx1"/>
                </a:solidFill>
              </a:rPr>
              <a:t>закрытие  </a:t>
            </a:r>
            <a:r>
              <a:rPr lang="ru-RU" sz="1300" dirty="0">
                <a:solidFill>
                  <a:schemeClr val="tx1"/>
                </a:solidFill>
              </a:rPr>
              <a:t>вентиляционных каналов;</a:t>
            </a:r>
          </a:p>
          <a:p>
            <a:pPr marL="285750" indent="-285750" algn="just">
              <a:buFontTx/>
              <a:buChar char="-"/>
            </a:pPr>
            <a:r>
              <a:rPr lang="ru-RU" sz="1300" dirty="0">
                <a:solidFill>
                  <a:schemeClr val="tx1"/>
                </a:solidFill>
              </a:rPr>
              <a:t>наличие задвижки (шибера) в конструкции отопительной печи,  </a:t>
            </a:r>
          </a:p>
          <a:p>
            <a:pPr marL="285750" indent="-285750" algn="just">
              <a:buFontTx/>
              <a:buChar char="-"/>
            </a:pPr>
            <a:r>
              <a:rPr lang="ru-RU" sz="1300" dirty="0">
                <a:solidFill>
                  <a:schemeClr val="tx1"/>
                </a:solidFill>
              </a:rPr>
              <a:t>отсутствие  свободного доступа к газоиспользующему оборудованию, газопроводу, дымовым и вентиляционным каналам. Также были выявлены факты использования газового оборудования, которое нуждается в замене или  диагностировании  в связи с истечением срока эксплуатации.</a:t>
            </a:r>
            <a:endParaRPr lang="ru-RU" sz="13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" y="1367939"/>
            <a:ext cx="2243807" cy="27773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6511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Об исполнении Плана мероприятий, утвержденного </a:t>
            </a:r>
            <a:r>
              <a:rPr lang="ru-RU" sz="2000" dirty="0" err="1" smtClean="0"/>
              <a:t>С.В.Балыкиным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949116" y="6516366"/>
            <a:ext cx="7194883" cy="230832"/>
          </a:xfrm>
        </p:spPr>
        <p:txBody>
          <a:bodyPr/>
          <a:lstStyle/>
          <a:p>
            <a:pPr marL="0" indent="0"/>
            <a:r>
              <a:rPr lang="ru-RU" sz="1500" dirty="0" smtClean="0"/>
              <a:t>Об организации безопасного использования и содержания ВДГО и ВКГО</a:t>
            </a:r>
            <a:endParaRPr lang="ru-RU" sz="1500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626964" y="1082002"/>
            <a:ext cx="647041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Первым вице-губернатором, заместителем председателя Правительства Оренбургской области 15.11.2016 был утвержден Плана </a:t>
            </a:r>
            <a:r>
              <a:rPr lang="ru-RU" sz="1600" dirty="0">
                <a:solidFill>
                  <a:schemeClr val="tx1"/>
                </a:solidFill>
              </a:rPr>
              <a:t>мероприятий </a:t>
            </a:r>
            <a:r>
              <a:rPr lang="ru-RU" sz="1600" dirty="0" smtClean="0">
                <a:solidFill>
                  <a:schemeClr val="tx1"/>
                </a:solidFill>
              </a:rPr>
              <a:t>обеспечивающий выполнение дополнительных мер безопасной эксплуатации ВДГО и ВКГО. </a:t>
            </a:r>
            <a:r>
              <a:rPr lang="ru-RU" sz="1600" u="sng" dirty="0" smtClean="0">
                <a:solidFill>
                  <a:schemeClr val="tx1"/>
                </a:solidFill>
              </a:rPr>
              <a:t>В августе 2020 года указанный План мероприятий был актуализирован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В рамках исполнения Плана филиалами </a:t>
            </a:r>
            <a:r>
              <a:rPr lang="ru-RU" sz="1600" dirty="0">
                <a:solidFill>
                  <a:schemeClr val="tx1"/>
                </a:solidFill>
              </a:rPr>
              <a:t>АО «Газпром газораспределения Оренбург»  в </a:t>
            </a:r>
            <a:r>
              <a:rPr lang="en-US" sz="1600" dirty="0">
                <a:solidFill>
                  <a:schemeClr val="tx1"/>
                </a:solidFill>
              </a:rPr>
              <a:t>I </a:t>
            </a:r>
            <a:r>
              <a:rPr lang="ru-RU" sz="1600" dirty="0">
                <a:solidFill>
                  <a:schemeClr val="tx1"/>
                </a:solidFill>
              </a:rPr>
              <a:t>полугодии 2020 года направлялись обращения в адрес администраций муниципальных образований о необходимости организаций совместных совещаний по вопросам обеспечения надлежащей эксплуатации ВДГО/ВКГО и безопасного использования газа населением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Планируемые </a:t>
            </a:r>
            <a:r>
              <a:rPr lang="ru-RU" sz="1600" dirty="0">
                <a:solidFill>
                  <a:schemeClr val="tx1"/>
                </a:solidFill>
              </a:rPr>
              <a:t>к проведению в апреле – июне 2020 года совместные совещания не состоялись в связи со сложной эпидемиологической обстановкой. </a:t>
            </a:r>
          </a:p>
          <a:p>
            <a:pPr algn="just">
              <a:spcAft>
                <a:spcPts val="600"/>
              </a:spcAft>
            </a:pPr>
            <a:r>
              <a:rPr lang="ru-RU" sz="1600" dirty="0">
                <a:solidFill>
                  <a:schemeClr val="tx1"/>
                </a:solidFill>
              </a:rPr>
              <a:t>От администраций муниципальных образований получены ответы о готовности к проведению совещаний после снятия ограничительных мер, связанных с </a:t>
            </a:r>
            <a:r>
              <a:rPr lang="en-US" sz="1600" dirty="0">
                <a:solidFill>
                  <a:schemeClr val="tx1"/>
                </a:solidFill>
              </a:rPr>
              <a:t>COVID-19</a:t>
            </a:r>
            <a:r>
              <a:rPr lang="ru-RU" sz="1600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sz="1600" u="sng" dirty="0" smtClean="0">
                <a:solidFill>
                  <a:schemeClr val="tx1"/>
                </a:solidFill>
              </a:rPr>
              <a:t>Обращаем внимание на возможность проведения совещаний в формате видеоконференцсвязи.  Предлагаем обеспечить их проведение перед началом (в начале) отопительного сезона 2020–2021 гг. с привлечением депутатов, представителями организаций, осуществляющих управление многоквартирными домами, территориальных управлений полиции.</a:t>
            </a:r>
            <a:endParaRPr lang="ru-RU" sz="1600" u="sng" dirty="0">
              <a:solidFill>
                <a:schemeClr val="tx1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1" y="1287780"/>
            <a:ext cx="2440722" cy="17467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" y="3353693"/>
            <a:ext cx="2440723" cy="1683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6231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О заключении договоров на ТО ВДГО многоквартирных домов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949116" y="6516366"/>
            <a:ext cx="7194883" cy="230832"/>
          </a:xfrm>
        </p:spPr>
        <p:txBody>
          <a:bodyPr/>
          <a:lstStyle/>
          <a:p>
            <a:pPr marL="0" indent="0"/>
            <a:r>
              <a:rPr lang="ru-RU" sz="1500" dirty="0" smtClean="0"/>
              <a:t>Об организации безопасного использования и содержания ВДГО и ВКГО</a:t>
            </a:r>
            <a:endParaRPr lang="ru-RU" sz="1500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7492" y="1038217"/>
            <a:ext cx="90665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tx1"/>
                </a:solidFill>
              </a:rPr>
              <a:t>Одной из основных проблем при организации безопасного использования ВДГО многоквартирных домов является обеспечение 100% охвата МКД договорами о техническом обслуживании и ремонте.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</a:rPr>
              <a:t>Основные сложности при заключении договоров возникают в отношении МКД с нереализованным способом управления</a:t>
            </a:r>
            <a:r>
              <a:rPr lang="ru-RU" sz="1600" dirty="0" smtClean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Обращения о необходимости определения способа управления с указанием конкретных МКД неоднократно направлялась Обществом в адрес органов местного самоуправления и прокуратуры.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9120" y="2501544"/>
            <a:ext cx="797052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Количество многоквартирных домов с </a:t>
            </a:r>
            <a:r>
              <a:rPr lang="ru-RU" b="1" dirty="0" smtClean="0">
                <a:solidFill>
                  <a:schemeClr val="tx1"/>
                </a:solidFill>
              </a:rPr>
              <a:t>нереализованным </a:t>
            </a:r>
            <a:r>
              <a:rPr lang="ru-RU" b="1" dirty="0">
                <a:solidFill>
                  <a:schemeClr val="tx1"/>
                </a:solidFill>
              </a:rPr>
              <a:t>способом управления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289982"/>
              </p:ext>
            </p:extLst>
          </p:nvPr>
        </p:nvGraphicFramePr>
        <p:xfrm>
          <a:off x="313308" y="2869249"/>
          <a:ext cx="2826132" cy="313327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939139">
                  <a:extLst>
                    <a:ext uri="{9D8B030D-6E8A-4147-A177-3AD203B41FA5}">
                      <a16:colId xmlns="" xmlns:a16="http://schemas.microsoft.com/office/drawing/2014/main" val="1471465655"/>
                    </a:ext>
                  </a:extLst>
                </a:gridCol>
                <a:gridCol w="515919"/>
                <a:gridCol w="904626">
                  <a:extLst>
                    <a:ext uri="{9D8B030D-6E8A-4147-A177-3AD203B41FA5}">
                      <a16:colId xmlns="" xmlns:a16="http://schemas.microsoft.com/office/drawing/2014/main" val="3868013335"/>
                    </a:ext>
                  </a:extLst>
                </a:gridCol>
                <a:gridCol w="466448"/>
              </a:tblGrid>
              <a:tr h="3166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Орган местного самоуправления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Количество многоквартирных домов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10286615"/>
                  </a:ext>
                </a:extLst>
              </a:tr>
              <a:tr h="3166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Всего</a:t>
                      </a:r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</a:t>
                      </a:r>
                      <a:r>
                        <a:rPr lang="ru-RU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нереализ</a:t>
                      </a: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способом</a:t>
                      </a:r>
                      <a:r>
                        <a:rPr lang="ru-RU" sz="10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упр.</a:t>
                      </a:r>
                      <a:endParaRPr lang="ru-RU" sz="10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Абдулинский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г.о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125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04950867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Асекеевский</a:t>
                      </a:r>
                      <a:r>
                        <a:rPr lang="ru-RU" sz="900" u="none" strike="noStrike" dirty="0" smtClean="0">
                          <a:effectLst/>
                        </a:rPr>
                        <a:t>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8769844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г.Бугуруслан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313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5516625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Бугурусланский</a:t>
                      </a:r>
                      <a:r>
                        <a:rPr lang="ru-RU" sz="900" u="none" strike="noStrike" dirty="0" smtClean="0">
                          <a:effectLst/>
                        </a:rPr>
                        <a:t>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39817741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Пономаревский</a:t>
                      </a:r>
                      <a:r>
                        <a:rPr lang="ru-RU" sz="900" u="none" strike="noStrike" dirty="0" smtClean="0">
                          <a:effectLst/>
                        </a:rPr>
                        <a:t>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5583350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Северный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04185550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Курманаевский</a:t>
                      </a:r>
                      <a:r>
                        <a:rPr lang="ru-RU" sz="900" u="none" strike="noStrike" dirty="0" smtClean="0">
                          <a:effectLst/>
                        </a:rPr>
                        <a:t>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62626851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Бузулукский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9090135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Грачевский</a:t>
                      </a:r>
                      <a:r>
                        <a:rPr lang="ru-RU" sz="900" u="none" strike="noStrike" dirty="0" smtClean="0">
                          <a:effectLst/>
                        </a:rPr>
                        <a:t>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2892045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Первомайский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371356"/>
              </p:ext>
            </p:extLst>
          </p:nvPr>
        </p:nvGraphicFramePr>
        <p:xfrm>
          <a:off x="3140328" y="2869249"/>
          <a:ext cx="2826132" cy="313327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939139">
                  <a:extLst>
                    <a:ext uri="{9D8B030D-6E8A-4147-A177-3AD203B41FA5}">
                      <a16:colId xmlns="" xmlns:a16="http://schemas.microsoft.com/office/drawing/2014/main" val="1471465655"/>
                    </a:ext>
                  </a:extLst>
                </a:gridCol>
                <a:gridCol w="515919"/>
                <a:gridCol w="904626">
                  <a:extLst>
                    <a:ext uri="{9D8B030D-6E8A-4147-A177-3AD203B41FA5}">
                      <a16:colId xmlns="" xmlns:a16="http://schemas.microsoft.com/office/drawing/2014/main" val="3868013335"/>
                    </a:ext>
                  </a:extLst>
                </a:gridCol>
                <a:gridCol w="466448"/>
              </a:tblGrid>
              <a:tr h="3166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Орган местного самоуправления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Количество многоквартирных домов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10286615"/>
                  </a:ext>
                </a:extLst>
              </a:tr>
              <a:tr h="3166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Всего</a:t>
                      </a:r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</a:t>
                      </a:r>
                      <a:r>
                        <a:rPr lang="ru-RU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нереализ</a:t>
                      </a: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способом</a:t>
                      </a:r>
                      <a:r>
                        <a:rPr lang="ru-RU" sz="10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упр.</a:t>
                      </a:r>
                      <a:endParaRPr lang="ru-RU" sz="10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Тоцкий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04950867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г.Бузулук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606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8769844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Адамовский</a:t>
                      </a:r>
                      <a:r>
                        <a:rPr lang="ru-RU" sz="900" u="none" strike="noStrike" dirty="0" smtClean="0">
                          <a:effectLst/>
                        </a:rPr>
                        <a:t>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5516625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Гайский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г.о</a:t>
                      </a:r>
                      <a:r>
                        <a:rPr lang="ru-RU" sz="900" u="none" strike="noStrike" dirty="0" smtClean="0">
                          <a:effectLst/>
                        </a:rPr>
                        <a:t>.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348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39817741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Кваркенский</a:t>
                      </a:r>
                      <a:r>
                        <a:rPr lang="ru-RU" sz="900" u="none" strike="noStrike" dirty="0" smtClean="0">
                          <a:effectLst/>
                        </a:rPr>
                        <a:t>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5583350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Новоорский</a:t>
                      </a:r>
                      <a:r>
                        <a:rPr lang="ru-RU" sz="900" u="none" strike="noStrike" dirty="0" smtClean="0">
                          <a:effectLst/>
                        </a:rPr>
                        <a:t>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209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04185550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г.о</a:t>
                      </a:r>
                      <a:r>
                        <a:rPr lang="ru-RU" sz="900" u="none" strike="noStrike" dirty="0" smtClean="0">
                          <a:effectLst/>
                        </a:rPr>
                        <a:t>.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г.Новотроицк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731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62626851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Кувандыкский</a:t>
                      </a:r>
                      <a:r>
                        <a:rPr lang="ru-RU" sz="900" u="none" strike="noStrike" dirty="0" smtClean="0">
                          <a:effectLst/>
                        </a:rPr>
                        <a:t>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185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9090135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г.Медногорск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240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2892045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Саракташский</a:t>
                      </a:r>
                      <a:r>
                        <a:rPr lang="ru-RU" sz="900" u="none" strike="noStrike" dirty="0" smtClean="0">
                          <a:effectLst/>
                        </a:rPr>
                        <a:t>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163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584219"/>
              </p:ext>
            </p:extLst>
          </p:nvPr>
        </p:nvGraphicFramePr>
        <p:xfrm>
          <a:off x="5967348" y="2869249"/>
          <a:ext cx="2826132" cy="288327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939139">
                  <a:extLst>
                    <a:ext uri="{9D8B030D-6E8A-4147-A177-3AD203B41FA5}">
                      <a16:colId xmlns="" xmlns:a16="http://schemas.microsoft.com/office/drawing/2014/main" val="1471465655"/>
                    </a:ext>
                  </a:extLst>
                </a:gridCol>
                <a:gridCol w="515919"/>
                <a:gridCol w="904626">
                  <a:extLst>
                    <a:ext uri="{9D8B030D-6E8A-4147-A177-3AD203B41FA5}">
                      <a16:colId xmlns="" xmlns:a16="http://schemas.microsoft.com/office/drawing/2014/main" val="3868013335"/>
                    </a:ext>
                  </a:extLst>
                </a:gridCol>
                <a:gridCol w="466448"/>
              </a:tblGrid>
              <a:tr h="3166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Орган местного самоуправления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Количество многоквартирных домов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10286615"/>
                  </a:ext>
                </a:extLst>
              </a:tr>
              <a:tr h="3166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Всего</a:t>
                      </a:r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</a:t>
                      </a:r>
                      <a:r>
                        <a:rPr lang="ru-RU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нереализ</a:t>
                      </a: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способом</a:t>
                      </a:r>
                      <a:r>
                        <a:rPr lang="ru-RU" sz="10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упр.</a:t>
                      </a:r>
                      <a:endParaRPr lang="ru-RU" sz="10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  <a:latin typeface="+mj-lt"/>
                        </a:rPr>
                        <a:t>г.Оренбург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2530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456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04950867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Орский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г.о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1740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8769844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800" u="none" strike="noStrike" dirty="0" smtClean="0">
                          <a:effectLst/>
                        </a:rPr>
                        <a:t>Александровский р-н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5516625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Оренбургский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204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39817741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Акбулакский</a:t>
                      </a:r>
                      <a:r>
                        <a:rPr lang="ru-RU" sz="900" u="none" strike="noStrike" dirty="0" smtClean="0">
                          <a:effectLst/>
                        </a:rPr>
                        <a:t> р-н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5583350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 Соль-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Илецкий</a:t>
                      </a:r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г.о</a:t>
                      </a:r>
                      <a:r>
                        <a:rPr lang="ru-RU" sz="900" u="none" strike="noStrike" dirty="0" smtClean="0">
                          <a:effectLst/>
                        </a:rPr>
                        <a:t>.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225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04185550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Красногвардейский р-н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62626851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 </a:t>
                      </a:r>
                      <a:r>
                        <a:rPr lang="ru-RU" sz="800" u="none" strike="noStrike" dirty="0" err="1" smtClean="0">
                          <a:effectLst/>
                        </a:rPr>
                        <a:t>Новосергиевский</a:t>
                      </a:r>
                      <a:r>
                        <a:rPr lang="ru-RU" sz="800" u="none" strike="noStrike" dirty="0" smtClean="0">
                          <a:effectLst/>
                        </a:rPr>
                        <a:t> р-н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151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9090135"/>
                  </a:ext>
                </a:extLst>
              </a:tr>
              <a:tr h="25000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Сорочинский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151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2892045"/>
                  </a:ext>
                </a:extLst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82880" y="6036550"/>
            <a:ext cx="89839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b="1" i="1" dirty="0" smtClean="0">
                <a:solidFill>
                  <a:srgbClr val="FF0000"/>
                </a:solidFill>
              </a:rPr>
              <a:t>* - Красным цветом выделены МО с </a:t>
            </a:r>
            <a:r>
              <a:rPr lang="ru-RU" sz="900" b="1" i="1" dirty="0" smtClean="0">
                <a:solidFill>
                  <a:srgbClr val="FF0000"/>
                </a:solidFill>
              </a:rPr>
              <a:t>количеством </a:t>
            </a:r>
            <a:r>
              <a:rPr lang="ru-RU" sz="900" b="1" i="1" dirty="0" smtClean="0">
                <a:solidFill>
                  <a:srgbClr val="FF0000"/>
                </a:solidFill>
              </a:rPr>
              <a:t>МКД с нереализованным способом управления более 20%, желтым – менее 20%. </a:t>
            </a:r>
          </a:p>
          <a:p>
            <a:pPr algn="just"/>
            <a:r>
              <a:rPr lang="ru-RU" sz="900" b="1" i="1" dirty="0">
                <a:solidFill>
                  <a:srgbClr val="00B050"/>
                </a:solidFill>
              </a:rPr>
              <a:t> </a:t>
            </a:r>
            <a:r>
              <a:rPr lang="ru-RU" sz="900" b="1" i="1" dirty="0" smtClean="0">
                <a:solidFill>
                  <a:srgbClr val="00B050"/>
                </a:solidFill>
              </a:rPr>
              <a:t>    Муниципальные образования, в которых в отношении всех МКД реализован способ управления  в таблице отсутствуют .</a:t>
            </a:r>
          </a:p>
        </p:txBody>
      </p:sp>
    </p:spTree>
    <p:extLst>
      <p:ext uri="{BB962C8B-B14F-4D97-AF65-F5344CB8AC3E}">
        <p14:creationId xmlns:p14="http://schemas.microsoft.com/office/powerpoint/2010/main" val="378144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Об информировании населения о Правилах пользования газом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949116" y="6516366"/>
            <a:ext cx="7194883" cy="230832"/>
          </a:xfrm>
        </p:spPr>
        <p:txBody>
          <a:bodyPr/>
          <a:lstStyle/>
          <a:p>
            <a:pPr marL="0" indent="0"/>
            <a:r>
              <a:rPr lang="ru-RU" sz="1500" dirty="0" smtClean="0"/>
              <a:t>Об организации безопасного использования и содержания ВДГО и ВКГО</a:t>
            </a:r>
            <a:endParaRPr lang="ru-RU" sz="1500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0020" y="1184158"/>
            <a:ext cx="89839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1"/>
                </a:solidFill>
              </a:rPr>
              <a:t>В редакциях Плана мероприятий 2016 года и во вновь утвержденном Плане большое внимание уделяется информированию населения через средства массовой информации и сеть Интернет, в том числе на официальных сайтах органов исполнительной власти Оренбургской области и органов местного самоуправления о правилах безопасного использования газа.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93" y="2293619"/>
            <a:ext cx="2849287" cy="4005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3253740" y="2375676"/>
            <a:ext cx="57378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dirty="0">
                <a:solidFill>
                  <a:schemeClr val="tx1"/>
                </a:solidFill>
              </a:rPr>
              <a:t>Письмом министерства строительства, жилищно-коммунального, дорожного хозяйства и транспорта Оренбургской области от 13.11.2019 №36/08-46-2225 в адрес органов местного самоуправления направлена электронная версия Памятки по безопасному использованию газа на коммунально-бытовые нужды, разработанной Минстроем России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  <a:endParaRPr lang="ru-RU" sz="1600" b="1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На сайтах отдельных муниципальных образований (Бузулукский, </a:t>
            </a:r>
            <a:r>
              <a:rPr lang="ru-RU" sz="1600" dirty="0" err="1" smtClean="0">
                <a:solidFill>
                  <a:schemeClr val="tx1"/>
                </a:solidFill>
              </a:rPr>
              <a:t>Грачевский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</a:rPr>
              <a:t>Курманаевский</a:t>
            </a:r>
            <a:r>
              <a:rPr lang="ru-RU" sz="1600" dirty="0" smtClean="0">
                <a:solidFill>
                  <a:schemeClr val="tx1"/>
                </a:solidFill>
              </a:rPr>
              <a:t>, Первомайский, Тоцкий районы) памятки Минстроя России не размещены.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u="sng" dirty="0">
                <a:solidFill>
                  <a:schemeClr val="tx1"/>
                </a:solidFill>
              </a:rPr>
              <a:t>Предлагаем обеспечить размещение памятки Минстроя России, а также прочих </a:t>
            </a:r>
            <a:r>
              <a:rPr lang="ru-RU" sz="1600" u="sng" dirty="0" smtClean="0">
                <a:solidFill>
                  <a:schemeClr val="tx1"/>
                </a:solidFill>
              </a:rPr>
              <a:t>материалов, </a:t>
            </a:r>
            <a:r>
              <a:rPr lang="ru-RU" sz="1600" u="sng" dirty="0">
                <a:solidFill>
                  <a:schemeClr val="tx1"/>
                </a:solidFill>
              </a:rPr>
              <a:t>касающихся безопасного использования и содержания ВДГО и ВКГО на сайтах муниципальных образований, управляющих компаний, досках объявлений многоквартирных домов и т.д.</a:t>
            </a:r>
          </a:p>
        </p:txBody>
      </p:sp>
    </p:spTree>
    <p:extLst>
      <p:ext uri="{BB962C8B-B14F-4D97-AF65-F5344CB8AC3E}">
        <p14:creationId xmlns:p14="http://schemas.microsoft.com/office/powerpoint/2010/main" val="201848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О проверках состояния дымовых и вентиляционных каналов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949116" y="6516366"/>
            <a:ext cx="7194883" cy="230832"/>
          </a:xfrm>
        </p:spPr>
        <p:txBody>
          <a:bodyPr/>
          <a:lstStyle/>
          <a:p>
            <a:pPr marL="0" indent="0"/>
            <a:r>
              <a:rPr lang="ru-RU" sz="1500" dirty="0" smtClean="0"/>
              <a:t>Об организации безопасного использования и содержания ВДГО и ВКГО</a:t>
            </a:r>
            <a:endParaRPr lang="ru-RU" sz="1500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0020" y="1045450"/>
            <a:ext cx="89839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chemeClr val="tx1"/>
                </a:solidFill>
              </a:rPr>
              <a:t>В соответствии с требованиями Правил пользования газом (постановление Правительства от 14.05.2013 №410) организации, осуществляющие управление многоквартирными домами должны 3 раза в год обеспечивать проведение проверок состояния дымовых и вентиляционных каналов</a:t>
            </a:r>
            <a:r>
              <a:rPr lang="ru-RU" sz="1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sz="1400" u="sng" dirty="0">
                <a:solidFill>
                  <a:schemeClr val="tx1"/>
                </a:solidFill>
              </a:rPr>
              <a:t>В соответствии с п.3.1.9 Инструкции по безопасному использованию газа (утвержденной Минстроем России) лица, осуществляющие управление многоквартирными домами, должны предоставлять документы, подтверждающие надлежащее техническое состояние дымовых и вентиляционных канало по запросу специализированной организации.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В </a:t>
            </a:r>
            <a:r>
              <a:rPr lang="ru-RU" sz="1400" dirty="0">
                <a:solidFill>
                  <a:schemeClr val="tx1"/>
                </a:solidFill>
              </a:rPr>
              <a:t>целях обеспечения проведения указанных проверок Обществом с 2019 года направляются запросы в адрес управляющих компаний о необходимости предоставления копий актов проверок</a:t>
            </a:r>
            <a:r>
              <a:rPr lang="ru-RU" sz="14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0020" y="2720698"/>
            <a:ext cx="886206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Информация о количестве МКД, в отношении которых не представлены копии актов проверок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723035"/>
              </p:ext>
            </p:extLst>
          </p:nvPr>
        </p:nvGraphicFramePr>
        <p:xfrm>
          <a:off x="260166" y="3071115"/>
          <a:ext cx="2841174" cy="3112959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652454">
                  <a:extLst>
                    <a:ext uri="{9D8B030D-6E8A-4147-A177-3AD203B41FA5}">
                      <a16:colId xmlns="" xmlns:a16="http://schemas.microsoft.com/office/drawing/2014/main" val="1471465655"/>
                    </a:ext>
                  </a:extLst>
                </a:gridCol>
                <a:gridCol w="1188720">
                  <a:extLst>
                    <a:ext uri="{9D8B030D-6E8A-4147-A177-3AD203B41FA5}">
                      <a16:colId xmlns="" xmlns:a16="http://schemas.microsoft.com/office/drawing/2014/main" val="3868013335"/>
                    </a:ext>
                  </a:extLst>
                </a:gridCol>
              </a:tblGrid>
              <a:tr h="5425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Орган местного самоуправления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Количество многоквартирных домов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10286615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Асекеевский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04950867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Бугуруслан 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8769844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Бугурусланский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5516625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Абдулинский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городской округ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39817741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Северный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 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5583350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Матвеевский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604185550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Пономаревский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862626851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Бузулук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9090135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Бузулукский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702892045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Первомайский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757330657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Адамовский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 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9381622"/>
                  </a:ext>
                </a:extLst>
              </a:tr>
              <a:tr h="214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Гайский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городской округ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09605883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304210"/>
              </p:ext>
            </p:extLst>
          </p:nvPr>
        </p:nvGraphicFramePr>
        <p:xfrm>
          <a:off x="3096986" y="3074668"/>
          <a:ext cx="2999014" cy="3114749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695994">
                  <a:extLst>
                    <a:ext uri="{9D8B030D-6E8A-4147-A177-3AD203B41FA5}">
                      <a16:colId xmlns="" xmlns:a16="http://schemas.microsoft.com/office/drawing/2014/main" val="1471465655"/>
                    </a:ext>
                  </a:extLst>
                </a:gridCol>
                <a:gridCol w="1303020">
                  <a:extLst>
                    <a:ext uri="{9D8B030D-6E8A-4147-A177-3AD203B41FA5}">
                      <a16:colId xmlns="" xmlns:a16="http://schemas.microsoft.com/office/drawing/2014/main" val="3868013335"/>
                    </a:ext>
                  </a:extLst>
                </a:gridCol>
              </a:tblGrid>
              <a:tr h="5668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Орган местного самоуправления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Количество многоквартирных домов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10286615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Кваркенский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5516625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Новоорский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639817741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Городской округ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г.Новотроицк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5583350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Беляевский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04185550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Кувандыкский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62626851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Медногорск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267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9090135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Саракташский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2892045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Оренбург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715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7330657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Орский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городской округ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9381622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Домбаровский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73140743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Александровский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00047385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Илекский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712830279"/>
                  </a:ext>
                </a:extLst>
              </a:tr>
              <a:tr h="195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Октябрьский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110980852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256966"/>
              </p:ext>
            </p:extLst>
          </p:nvPr>
        </p:nvGraphicFramePr>
        <p:xfrm>
          <a:off x="6093826" y="3072171"/>
          <a:ext cx="2760614" cy="310428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524587">
                  <a:extLst>
                    <a:ext uri="{9D8B030D-6E8A-4147-A177-3AD203B41FA5}">
                      <a16:colId xmlns="" xmlns:a16="http://schemas.microsoft.com/office/drawing/2014/main" val="1471465655"/>
                    </a:ext>
                  </a:extLst>
                </a:gridCol>
                <a:gridCol w="1236027">
                  <a:extLst>
                    <a:ext uri="{9D8B030D-6E8A-4147-A177-3AD203B41FA5}">
                      <a16:colId xmlns="" xmlns:a16="http://schemas.microsoft.com/office/drawing/2014/main" val="3868013335"/>
                    </a:ext>
                  </a:extLst>
                </a:gridCol>
              </a:tblGrid>
              <a:tr h="5288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Орган местного самоуправления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Количество многоквартирных домов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10286615"/>
                  </a:ext>
                </a:extLst>
              </a:tr>
              <a:tr h="20819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Переволоцкий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985516625"/>
                  </a:ext>
                </a:extLst>
              </a:tr>
              <a:tr h="20819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Сакмарский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639817741"/>
                  </a:ext>
                </a:extLst>
              </a:tr>
              <a:tr h="20819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Оренбургский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345583350"/>
                  </a:ext>
                </a:extLst>
              </a:tr>
              <a:tr h="20819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Тюльганский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604185550"/>
                  </a:ext>
                </a:extLst>
              </a:tr>
              <a:tr h="20819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Шарлыкский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862626851"/>
                  </a:ext>
                </a:extLst>
              </a:tr>
              <a:tr h="20819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Акбулакский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809090135"/>
                  </a:ext>
                </a:extLst>
              </a:tr>
              <a:tr h="34145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Соль-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Илецкий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городской округ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702892045"/>
                  </a:ext>
                </a:extLst>
              </a:tr>
              <a:tr h="22029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Красногвардейский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039381622"/>
                  </a:ext>
                </a:extLst>
              </a:tr>
              <a:tr h="20819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Новосергиевский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73140743"/>
                  </a:ext>
                </a:extLst>
              </a:tr>
              <a:tr h="34145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Сорочинский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городской округ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000047385"/>
                  </a:ext>
                </a:extLst>
              </a:tr>
              <a:tr h="20819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Ташлинский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712830279"/>
                  </a:ext>
                </a:extLst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60020" y="6181330"/>
            <a:ext cx="898398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i="1" dirty="0" smtClean="0">
                <a:solidFill>
                  <a:srgbClr val="FF0000"/>
                </a:solidFill>
              </a:rPr>
              <a:t>* - Красным цветом выделены МО с количеством МКД без акта более 100 единиц, либо МО по МКД в которых не представлено ни одного акта проверок</a:t>
            </a:r>
          </a:p>
        </p:txBody>
      </p:sp>
    </p:spTree>
    <p:extLst>
      <p:ext uri="{BB962C8B-B14F-4D97-AF65-F5344CB8AC3E}">
        <p14:creationId xmlns:p14="http://schemas.microsoft.com/office/powerpoint/2010/main" val="144208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О проведении технического диагностирования ВДГО МКД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949116" y="6516366"/>
            <a:ext cx="7194883" cy="230832"/>
          </a:xfrm>
        </p:spPr>
        <p:txBody>
          <a:bodyPr/>
          <a:lstStyle/>
          <a:p>
            <a:pPr marL="0" indent="0"/>
            <a:r>
              <a:rPr lang="ru-RU" sz="1500" dirty="0" smtClean="0"/>
              <a:t>Об организации безопасного использования и содержания ВДГО и ВКГО</a:t>
            </a:r>
            <a:endParaRPr lang="ru-RU" sz="1500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1999" y="1111969"/>
            <a:ext cx="88620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Пунктом 21 Плана мероприятий предусмотрена необходимость организации работы по проведению технического диагностирования ВДГО в многоквартирных домах.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789" y="1681337"/>
            <a:ext cx="32328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Информация о количестве МКД, в отношении которых </a:t>
            </a:r>
            <a:r>
              <a:rPr lang="ru-RU" sz="1400" b="1" dirty="0" smtClean="0">
                <a:solidFill>
                  <a:schemeClr val="tx1"/>
                </a:solidFill>
              </a:rPr>
              <a:t>не представлены сведения о проведении технического диагностирования</a:t>
            </a:r>
            <a:endParaRPr lang="ru-RU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209147"/>
              </p:ext>
            </p:extLst>
          </p:nvPr>
        </p:nvGraphicFramePr>
        <p:xfrm>
          <a:off x="216168" y="2664640"/>
          <a:ext cx="2936106" cy="367150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707667">
                  <a:extLst>
                    <a:ext uri="{9D8B030D-6E8A-4147-A177-3AD203B41FA5}">
                      <a16:colId xmlns="" xmlns:a16="http://schemas.microsoft.com/office/drawing/2014/main" val="1471465655"/>
                    </a:ext>
                  </a:extLst>
                </a:gridCol>
                <a:gridCol w="1228439">
                  <a:extLst>
                    <a:ext uri="{9D8B030D-6E8A-4147-A177-3AD203B41FA5}">
                      <a16:colId xmlns="" xmlns:a16="http://schemas.microsoft.com/office/drawing/2014/main" val="3868013335"/>
                    </a:ext>
                  </a:extLst>
                </a:gridCol>
              </a:tblGrid>
              <a:tr h="4728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Орган местного самоуправления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Количество многоквартирных домов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10286615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Асекеевский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504950867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Бугуруслан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08769844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Бугурусланский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985516625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Северный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345583350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Пономаревский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862626851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Бузулук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809090135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Бузулукский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702892045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Первомайский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757330657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Грачевский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Адамовский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039381622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Гайский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городской округ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809605883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Новоорский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8582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Городской округ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г.Новотроицк</a:t>
                      </a:r>
                      <a:endParaRPr lang="ru-RU" sz="11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433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Орский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городской округ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Новосергиевский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Сорочинский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городской округ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8582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Ташлинский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376864" y="4356876"/>
            <a:ext cx="55024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tx1"/>
                </a:solidFill>
              </a:rPr>
              <a:t>В качестве положительного примера следует отметить опыт проведения работ по техническому диагностированию ВДГО на территории Соль-</a:t>
            </a:r>
            <a:r>
              <a:rPr lang="ru-RU" sz="1600" dirty="0" err="1" smtClean="0">
                <a:solidFill>
                  <a:schemeClr val="tx1"/>
                </a:solidFill>
              </a:rPr>
              <a:t>Илецкого</a:t>
            </a:r>
            <a:r>
              <a:rPr lang="ru-RU" sz="1600" dirty="0" smtClean="0">
                <a:solidFill>
                  <a:schemeClr val="tx1"/>
                </a:solidFill>
              </a:rPr>
              <a:t> городского округа, где по предписанию органов прокуратуры работы выполнены в полном объеме в отношении многоквартирных домов с истекшим сроком эксплуатации.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68842" y="1994625"/>
            <a:ext cx="5510463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В отношении ряда муниципальных образований, городских округов (в том числе по </a:t>
            </a:r>
            <a:r>
              <a:rPr lang="ru-RU" sz="1600" dirty="0" err="1" smtClean="0">
                <a:solidFill>
                  <a:schemeClr val="tx1"/>
                </a:solidFill>
              </a:rPr>
              <a:t>г.Оренбургу</a:t>
            </a:r>
            <a:r>
              <a:rPr lang="ru-RU" sz="1600" dirty="0" smtClean="0">
                <a:solidFill>
                  <a:schemeClr val="tx1"/>
                </a:solidFill>
              </a:rPr>
              <a:t>) информация о проведении технического диагностирования в конкретных многоквартирных домах отсутствует.</a:t>
            </a:r>
          </a:p>
          <a:p>
            <a:r>
              <a:rPr lang="ru-RU" sz="1600" u="sng" dirty="0" smtClean="0">
                <a:solidFill>
                  <a:schemeClr val="tx1"/>
                </a:solidFill>
              </a:rPr>
              <a:t>Предлагаем усилить работу по контролю за проведением указанных работ с принятием соответствующих мер воздействия на лиц, осуществляющих управление многоквартирными домами</a:t>
            </a:r>
            <a:r>
              <a:rPr lang="ru-RU" sz="1600" dirty="0" smtClean="0">
                <a:solidFill>
                  <a:schemeClr val="tx1"/>
                </a:solidFill>
              </a:rPr>
              <a:t>. 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94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О совместных проверках абонентов из «групп риска»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949116" y="6516366"/>
            <a:ext cx="7194883" cy="230832"/>
          </a:xfrm>
        </p:spPr>
        <p:txBody>
          <a:bodyPr/>
          <a:lstStyle/>
          <a:p>
            <a:pPr marL="0" indent="0"/>
            <a:r>
              <a:rPr lang="ru-RU" sz="1500" dirty="0" smtClean="0"/>
              <a:t>Об организации безопасного использования и содержания ВДГО и ВКГО</a:t>
            </a:r>
            <a:endParaRPr lang="ru-RU" sz="1500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553326" y="1448851"/>
            <a:ext cx="5460732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Пунктами 23-25 утвержденного Плана мероприятий предусмотрена организация работы в отношении абонентов из групп социального риска (граждане, </a:t>
            </a:r>
            <a:r>
              <a:rPr lang="ru-RU" sz="1600" dirty="0">
                <a:solidFill>
                  <a:schemeClr val="tx1"/>
                </a:solidFill>
              </a:rPr>
              <a:t>допустивших неоднократные нарушение норм и правил безопасного использования газа, регулярно не оплачивающих коммунальные услуги, </a:t>
            </a:r>
            <a:r>
              <a:rPr lang="ru-RU" sz="1600" dirty="0" smtClean="0">
                <a:solidFill>
                  <a:schemeClr val="tx1"/>
                </a:solidFill>
              </a:rPr>
              <a:t>лица ведущие </a:t>
            </a:r>
            <a:r>
              <a:rPr lang="ru-RU" sz="1600" dirty="0">
                <a:solidFill>
                  <a:schemeClr val="tx1"/>
                </a:solidFill>
              </a:rPr>
              <a:t>асоциальный образ жизни, </a:t>
            </a:r>
            <a:r>
              <a:rPr lang="ru-RU" sz="1600" dirty="0" smtClean="0">
                <a:solidFill>
                  <a:schemeClr val="tx1"/>
                </a:solidFill>
              </a:rPr>
              <a:t>многодетные семьи, одинокие инвалиды </a:t>
            </a:r>
            <a:r>
              <a:rPr lang="ru-RU" sz="1600" dirty="0">
                <a:solidFill>
                  <a:schemeClr val="tx1"/>
                </a:solidFill>
              </a:rPr>
              <a:t>и </a:t>
            </a:r>
            <a:r>
              <a:rPr lang="ru-RU" sz="1600" dirty="0" smtClean="0">
                <a:solidFill>
                  <a:schemeClr val="tx1"/>
                </a:solidFill>
              </a:rPr>
              <a:t>люди </a:t>
            </a:r>
            <a:r>
              <a:rPr lang="ru-RU" sz="1600" dirty="0">
                <a:solidFill>
                  <a:schemeClr val="tx1"/>
                </a:solidFill>
              </a:rPr>
              <a:t>преклонного возраста</a:t>
            </a:r>
            <a:r>
              <a:rPr lang="ru-RU" sz="1600" dirty="0" smtClean="0">
                <a:solidFill>
                  <a:schemeClr val="tx1"/>
                </a:solidFill>
              </a:rPr>
              <a:t>).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Использование газового оборудования указанными категориями граждан требует особого внимания со стороны сотрудников </a:t>
            </a:r>
            <a:r>
              <a:rPr lang="ru-RU" sz="1600" dirty="0">
                <a:solidFill>
                  <a:schemeClr val="tx1"/>
                </a:solidFill>
              </a:rPr>
              <a:t>социальных служб, администраций </a:t>
            </a:r>
            <a:r>
              <a:rPr lang="ru-RU" sz="1600" dirty="0" smtClean="0">
                <a:solidFill>
                  <a:schemeClr val="tx1"/>
                </a:solidFill>
              </a:rPr>
              <a:t>муниципальных образований, </a:t>
            </a:r>
            <a:r>
              <a:rPr lang="ru-RU" sz="1600" dirty="0">
                <a:solidFill>
                  <a:schemeClr val="tx1"/>
                </a:solidFill>
              </a:rPr>
              <a:t>органов </a:t>
            </a:r>
            <a:r>
              <a:rPr lang="ru-RU" sz="1600" dirty="0" smtClean="0">
                <a:solidFill>
                  <a:schemeClr val="tx1"/>
                </a:solidFill>
              </a:rPr>
              <a:t>МВД, </a:t>
            </a:r>
            <a:r>
              <a:rPr lang="ru-RU" sz="1600" dirty="0">
                <a:solidFill>
                  <a:schemeClr val="tx1"/>
                </a:solidFill>
              </a:rPr>
              <a:t>МЧС России, организаций, осуществляющих управление многоквартирными домами, собственниками помещений многоквартирных домов, осуществляющими непосредственное </a:t>
            </a:r>
            <a:r>
              <a:rPr lang="ru-RU" sz="1600" dirty="0" smtClean="0">
                <a:solidFill>
                  <a:schemeClr val="tx1"/>
                </a:solidFill>
              </a:rPr>
              <a:t>управление.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52" y="1275346"/>
            <a:ext cx="3246113" cy="49088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1774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Специальное оформление">
  <a:themeElements>
    <a:clrScheme name="3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Специальное оформление">
  <a:themeElements>
    <a:clrScheme name="3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Специальное оформление">
  <a:themeElements>
    <a:clrScheme name="4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Специальное оформление">
  <a:themeElements>
    <a:clrScheme name="4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1_Специальное оформление">
  <a:themeElements>
    <a:clrScheme name="4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Специальное оформление">
  <a:themeElements>
    <a:clrScheme name="7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7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7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Специальное оформление">
  <a:themeElements>
    <a:clrScheme name="8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8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8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Специальное оформление">
  <a:themeElements>
    <a:clrScheme name="9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9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9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3878</TotalTime>
  <Words>2464</Words>
  <Application>Microsoft Office PowerPoint</Application>
  <PresentationFormat>Экран (4:3)</PresentationFormat>
  <Paragraphs>525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3_Специальное оформление</vt:lpstr>
      <vt:lpstr>6_Специальное оформление</vt:lpstr>
      <vt:lpstr>4_Специальное оформление</vt:lpstr>
      <vt:lpstr>5_Специальное оформление</vt:lpstr>
      <vt:lpstr>11_Специальное оформление</vt:lpstr>
      <vt:lpstr>7_Специальное оформление</vt:lpstr>
      <vt:lpstr>8_Специальное оформление</vt:lpstr>
      <vt:lpstr>10_Специальное оформление</vt:lpstr>
      <vt:lpstr>Презентация PowerPoint</vt:lpstr>
      <vt:lpstr>Статистика происшествий на территории Оренбургской области</vt:lpstr>
      <vt:lpstr>Основные нарушения при использовании и содержании ВДГО (ВКГО) </vt:lpstr>
      <vt:lpstr>Об исполнении Плана мероприятий, утвержденного С.В.Балыкиным </vt:lpstr>
      <vt:lpstr>О заключении договоров на ТО ВДГО многоквартирных домов</vt:lpstr>
      <vt:lpstr>Об информировании населения о Правилах пользования газом</vt:lpstr>
      <vt:lpstr>О проверках состояния дымовых и вентиляционных каналов</vt:lpstr>
      <vt:lpstr>О проведении технического диагностирования ВДГО МКД</vt:lpstr>
      <vt:lpstr>О совместных проверках абонентов из «групп риска»</vt:lpstr>
      <vt:lpstr>О совместных проверках абонентов из «групп риска»</vt:lpstr>
      <vt:lpstr>Отдельные вопросы по обеспечению безопасного использования ВДГО и ВКГО</vt:lpstr>
      <vt:lpstr>Презентация PowerPoint</vt:lpstr>
    </vt:vector>
  </TitlesOfParts>
  <Company>Typo Graphic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Pirit</dc:creator>
  <cp:lastModifiedBy>Шумилин</cp:lastModifiedBy>
  <cp:revision>225</cp:revision>
  <cp:lastPrinted>2020-09-10T08:15:50Z</cp:lastPrinted>
  <dcterms:created xsi:type="dcterms:W3CDTF">2009-07-15T11:37:47Z</dcterms:created>
  <dcterms:modified xsi:type="dcterms:W3CDTF">2020-09-10T09:22:25Z</dcterms:modified>
</cp:coreProperties>
</file>